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75" r:id="rId3"/>
  </p:sldMasterIdLst>
  <p:notesMasterIdLst>
    <p:notesMasterId r:id="rId95"/>
  </p:notesMasterIdLst>
  <p:handoutMasterIdLst>
    <p:handoutMasterId r:id="rId96"/>
  </p:handoutMasterIdLst>
  <p:sldIdLst>
    <p:sldId id="277" r:id="rId4"/>
    <p:sldId id="4271" r:id="rId5"/>
    <p:sldId id="4449" r:id="rId6"/>
    <p:sldId id="4561" r:id="rId7"/>
    <p:sldId id="4564" r:id="rId8"/>
    <p:sldId id="4565" r:id="rId9"/>
    <p:sldId id="4566" r:id="rId10"/>
    <p:sldId id="4567" r:id="rId11"/>
    <p:sldId id="4568" r:id="rId12"/>
    <p:sldId id="4464" r:id="rId13"/>
    <p:sldId id="4455" r:id="rId14"/>
    <p:sldId id="4475" r:id="rId15"/>
    <p:sldId id="4465" r:id="rId16"/>
    <p:sldId id="4466" r:id="rId17"/>
    <p:sldId id="4476" r:id="rId18"/>
    <p:sldId id="4477" r:id="rId19"/>
    <p:sldId id="4478" r:id="rId20"/>
    <p:sldId id="4479" r:id="rId21"/>
    <p:sldId id="4480" r:id="rId22"/>
    <p:sldId id="4467" r:id="rId23"/>
    <p:sldId id="4468" r:id="rId24"/>
    <p:sldId id="4469" r:id="rId25"/>
    <p:sldId id="4470" r:id="rId26"/>
    <p:sldId id="4569" r:id="rId27"/>
    <p:sldId id="4473" r:id="rId28"/>
    <p:sldId id="4474" r:id="rId29"/>
    <p:sldId id="4570" r:id="rId30"/>
    <p:sldId id="4500" r:id="rId31"/>
    <p:sldId id="4501" r:id="rId32"/>
    <p:sldId id="4471" r:id="rId33"/>
    <p:sldId id="4483" r:id="rId34"/>
    <p:sldId id="4485" r:id="rId35"/>
    <p:sldId id="4486" r:id="rId36"/>
    <p:sldId id="4492" r:id="rId37"/>
    <p:sldId id="4493" r:id="rId38"/>
    <p:sldId id="4494" r:id="rId39"/>
    <p:sldId id="4495" r:id="rId40"/>
    <p:sldId id="4519" r:id="rId41"/>
    <p:sldId id="4517" r:id="rId42"/>
    <p:sldId id="4518" r:id="rId43"/>
    <p:sldId id="4520" r:id="rId44"/>
    <p:sldId id="4521" r:id="rId45"/>
    <p:sldId id="4522" r:id="rId46"/>
    <p:sldId id="4524" r:id="rId47"/>
    <p:sldId id="4525" r:id="rId48"/>
    <p:sldId id="4571" r:id="rId49"/>
    <p:sldId id="4529" r:id="rId50"/>
    <p:sldId id="4541" r:id="rId51"/>
    <p:sldId id="4539" r:id="rId52"/>
    <p:sldId id="4542" r:id="rId53"/>
    <p:sldId id="4530" r:id="rId54"/>
    <p:sldId id="4526" r:id="rId55"/>
    <p:sldId id="4527" r:id="rId56"/>
    <p:sldId id="4528" r:id="rId57"/>
    <p:sldId id="4531" r:id="rId58"/>
    <p:sldId id="4532" r:id="rId59"/>
    <p:sldId id="4535" r:id="rId60"/>
    <p:sldId id="4536" r:id="rId61"/>
    <p:sldId id="4537" r:id="rId62"/>
    <p:sldId id="4538" r:id="rId63"/>
    <p:sldId id="4543" r:id="rId64"/>
    <p:sldId id="4533" r:id="rId65"/>
    <p:sldId id="4534" r:id="rId66"/>
    <p:sldId id="4544" r:id="rId67"/>
    <p:sldId id="4545" r:id="rId68"/>
    <p:sldId id="4550" r:id="rId69"/>
    <p:sldId id="4546" r:id="rId70"/>
    <p:sldId id="4547" r:id="rId71"/>
    <p:sldId id="4548" r:id="rId72"/>
    <p:sldId id="4549" r:id="rId73"/>
    <p:sldId id="4497" r:id="rId74"/>
    <p:sldId id="4498" r:id="rId75"/>
    <p:sldId id="4502" r:id="rId76"/>
    <p:sldId id="4503" r:id="rId77"/>
    <p:sldId id="4504" r:id="rId78"/>
    <p:sldId id="4505" r:id="rId79"/>
    <p:sldId id="4506" r:id="rId80"/>
    <p:sldId id="4507" r:id="rId81"/>
    <p:sldId id="4516" r:id="rId82"/>
    <p:sldId id="4508" r:id="rId83"/>
    <p:sldId id="4551" r:id="rId84"/>
    <p:sldId id="4509" r:id="rId85"/>
    <p:sldId id="4553" r:id="rId86"/>
    <p:sldId id="4554" r:id="rId87"/>
    <p:sldId id="4555" r:id="rId88"/>
    <p:sldId id="4556" r:id="rId89"/>
    <p:sldId id="4558" r:id="rId90"/>
    <p:sldId id="4559" r:id="rId91"/>
    <p:sldId id="4560" r:id="rId92"/>
    <p:sldId id="4557" r:id="rId93"/>
    <p:sldId id="4246" r:id="rId94"/>
  </p:sldIdLst>
  <p:sldSz cx="9144000" cy="5143500" type="screen16x9"/>
  <p:notesSz cx="6858000" cy="9144000"/>
  <p:custDataLst>
    <p:tags r:id="rId9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5" userDrawn="1">
          <p15:clr>
            <a:srgbClr val="A4A3A4"/>
          </p15:clr>
        </p15:guide>
        <p15:guide id="2" pos="2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姚静" initials="y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3E36"/>
    <a:srgbClr val="0012FE"/>
    <a:srgbClr val="F3DDDC"/>
    <a:srgbClr val="4B5DFE"/>
    <a:srgbClr val="FFFFB5"/>
    <a:srgbClr val="F8F3EC"/>
    <a:srgbClr val="EDEFE2"/>
    <a:srgbClr val="901F2A"/>
    <a:srgbClr val="F1F3E5"/>
    <a:srgbClr val="6E0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12" autoAdjust="0"/>
    <p:restoredTop sz="75244" autoAdjust="0"/>
  </p:normalViewPr>
  <p:slideViewPr>
    <p:cSldViewPr showGuides="1">
      <p:cViewPr varScale="1">
        <p:scale>
          <a:sx n="98" d="100"/>
          <a:sy n="98" d="100"/>
        </p:scale>
        <p:origin x="200" y="576"/>
      </p:cViewPr>
      <p:guideLst>
        <p:guide orient="horz" pos="1605"/>
        <p:guide pos="2861"/>
      </p:guideLst>
    </p:cSldViewPr>
  </p:slideViewPr>
  <p:notesTextViewPr>
    <p:cViewPr>
      <p:scale>
        <a:sx n="1" d="1"/>
        <a:sy n="1" d="1"/>
      </p:scale>
      <p:origin x="0" y="0"/>
    </p:cViewPr>
  </p:notesTextViewPr>
  <p:sorterViewPr>
    <p:cViewPr>
      <p:scale>
        <a:sx n="80" d="100"/>
        <a:sy n="80" d="100"/>
      </p:scale>
      <p:origin x="0" y="0"/>
    </p:cViewPr>
  </p:sorterViewPr>
  <p:notesViewPr>
    <p:cSldViewPr>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gs" Target="tags/tag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commentAuthors" Target="commentAuthors.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emf"/><Relationship Id="rId5" Type="http://schemas.openxmlformats.org/officeDocument/2006/relationships/image" Target="../media/image72.emf"/><Relationship Id="rId4" Type="http://schemas.openxmlformats.org/officeDocument/2006/relationships/image" Target="../media/image7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 Id="rId5" Type="http://schemas.openxmlformats.org/officeDocument/2006/relationships/image" Target="../media/image81.emf"/><Relationship Id="rId4" Type="http://schemas.openxmlformats.org/officeDocument/2006/relationships/image" Target="../media/image80.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image" Target="../media/image83.emf"/><Relationship Id="rId1" Type="http://schemas.openxmlformats.org/officeDocument/2006/relationships/image" Target="../media/image82.emf"/><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emf"/><Relationship Id="rId5" Type="http://schemas.openxmlformats.org/officeDocument/2006/relationships/image" Target="../media/image100.emf"/><Relationship Id="rId4" Type="http://schemas.openxmlformats.org/officeDocument/2006/relationships/image" Target="../media/image9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 Id="rId4" Type="http://schemas.openxmlformats.org/officeDocument/2006/relationships/image" Target="../media/image15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image" Target="../media/image155.emf"/><Relationship Id="rId4" Type="http://schemas.openxmlformats.org/officeDocument/2006/relationships/image" Target="../media/image15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1.emf"/><Relationship Id="rId1" Type="http://schemas.openxmlformats.org/officeDocument/2006/relationships/image" Target="../media/image16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20"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F2BC39-128E-4521-A6D2-911A8F8A326A}" type="datetimeFigureOut">
              <a:rPr lang="zh-CN" altLang="en-US" smtClean="0"/>
              <a:t>2024/10/17</a:t>
            </a:fld>
            <a:endParaRPr lang="zh-CN" altLang="en-US"/>
          </a:p>
        </p:txBody>
      </p:sp>
      <p:sp>
        <p:nvSpPr>
          <p:cNvPr id="1048821"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22"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98C2F-7AE5-4F56-A789-27C04C8D51C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3"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14"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49ACB1-6B0E-4211-A950-E3155135F0F3}" type="datetimeFigureOut">
              <a:rPr lang="zh-CN" altLang="en-US" smtClean="0"/>
              <a:t>2024/10/17</a:t>
            </a:fld>
            <a:endParaRPr lang="zh-CN" altLang="en-US"/>
          </a:p>
        </p:txBody>
      </p:sp>
      <p:sp>
        <p:nvSpPr>
          <p:cNvPr id="1048815"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16"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17"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18"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3038D8-7CEE-471F-ADF0-B06B4F72782B}"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s://baike.baidu.com/item/%E9%80%90%E9%A1%B9%E5%BE%AE%E5%88%86/18886597?fromModule=lemma_inlink" TargetMode="External"/><Relationship Id="rId3" Type="http://schemas.openxmlformats.org/officeDocument/2006/relationships/hyperlink" Target="https://baike.baidu.com/item/%E6%95%B0%E5%AD%A6%E5%AE%B6/1210991?fromModule=lemma_inlink" TargetMode="External"/><Relationship Id="rId7" Type="http://schemas.openxmlformats.org/officeDocument/2006/relationships/hyperlink" Target="https://baike.baidu.com/item/%E4%B8%80%E8%87%B4%E6%94%B6%E6%95%9B/2830172?fromModule=lemma_inlink"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baike.baidu.com/item/%E5%A4%8D%E5%88%86%E6%9E%90/7689731?fromModule=lemma_inlink" TargetMode="External"/><Relationship Id="rId5" Type="http://schemas.openxmlformats.org/officeDocument/2006/relationships/hyperlink" Target="https://baike.baidu.com/item/%E6%95%B0%E5%AD%A6%E5%88%86%E6%9E%90/3123?fromModule=lemma_inlink" TargetMode="External"/><Relationship Id="rId4" Type="http://schemas.openxmlformats.org/officeDocument/2006/relationships/hyperlink" Target="https://baike.baidu.com/item/%E5%A8%81%E6%96%AF%E7%89%B9%E6%B3%95%E4%BC%A6/8037475?fromModule=lemma_inlink" TargetMode="External"/><Relationship Id="rId9" Type="http://schemas.openxmlformats.org/officeDocument/2006/relationships/hyperlink" Target="https://baike.baidu.com/item/%E9%80%90%E9%A1%B9%E7%A7%AF%E5%88%86/18886541?fromModule=lemma_inlink"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baike.baidu.com/item/%E6%A0%B7%E6%9C%AC%E9%9B%86/0?fromModule=lemma_inlink"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baike.baidu.com/item/%E6%AC%A7%E6%B0%8F%E8%B7%9D%E7%A6%BB/1798948?fromModule=lemma_inlink"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Rectangle 2"/>
          <p:cNvSpPr>
            <a:spLocks noGrp="1" noRot="1" noChangeAspect="1" noChangeArrowheads="1" noTextEdit="1"/>
          </p:cNvSpPr>
          <p:nvPr>
            <p:ph type="sldImg"/>
          </p:nvPr>
        </p:nvSpPr>
        <p:spPr>
          <a:xfrm>
            <a:off x="127000" y="752475"/>
            <a:ext cx="6604000" cy="3716338"/>
          </a:xfrm>
        </p:spPr>
      </p:sp>
      <p:sp>
        <p:nvSpPr>
          <p:cNvPr id="1048640" name="Rectangle 3"/>
          <p:cNvSpPr>
            <a:spLocks noGrp="1" noChangeArrowheads="1"/>
          </p:cNvSpPr>
          <p:nvPr>
            <p:ph type="body" idx="1"/>
          </p:nvPr>
        </p:nvSpPr>
        <p:spPr>
          <a:noFill/>
          <a:ln w="9525"/>
        </p:spPr>
        <p:txBody>
          <a:bodyPr/>
          <a:lstStyle/>
          <a:p>
            <a:endParaRPr lang="zh-CN" altLang="zh-CN" dirty="0"/>
          </a:p>
        </p:txBody>
      </p:sp>
      <p:sp>
        <p:nvSpPr>
          <p:cNvPr id="2" name="灯片编号占位符 1">
            <a:extLst>
              <a:ext uri="{FF2B5EF4-FFF2-40B4-BE49-F238E27FC236}">
                <a16:creationId xmlns:a16="http://schemas.microsoft.com/office/drawing/2014/main" id="{CCC6A98D-1D84-904C-7154-6BF197D6269C}"/>
              </a:ext>
            </a:extLst>
          </p:cNvPr>
          <p:cNvSpPr>
            <a:spLocks noGrp="1"/>
          </p:cNvSpPr>
          <p:nvPr>
            <p:ph type="sldNum" sz="quarter" idx="5"/>
          </p:nvPr>
        </p:nvSpPr>
        <p:spPr/>
        <p:txBody>
          <a:bodyPr/>
          <a:lstStyle/>
          <a:p>
            <a:fld id="{E03038D8-7CEE-471F-ADF0-B06B4F72782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10</a:t>
            </a:fld>
            <a:endParaRPr lang="zh-CN" altLang="en-US"/>
          </a:p>
        </p:txBody>
      </p:sp>
    </p:spTree>
    <p:extLst>
      <p:ext uri="{BB962C8B-B14F-4D97-AF65-F5344CB8AC3E}">
        <p14:creationId xmlns:p14="http://schemas.microsoft.com/office/powerpoint/2010/main" val="2279398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代表性应用就是人脸图像降维</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11</a:t>
            </a:fld>
            <a:endParaRPr lang="zh-CN" altLang="en-US"/>
          </a:p>
        </p:txBody>
      </p:sp>
    </p:spTree>
    <p:extLst>
      <p:ext uri="{BB962C8B-B14F-4D97-AF65-F5344CB8AC3E}">
        <p14:creationId xmlns:p14="http://schemas.microsoft.com/office/powerpoint/2010/main" val="412599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我们有</a:t>
            </a:r>
            <a:r>
              <a:rPr kumimoji="1" lang="en-US" altLang="zh-CN" dirty="0"/>
              <a:t>700</a:t>
            </a:r>
            <a:r>
              <a:rPr kumimoji="1" lang="zh-CN" altLang="en-US" dirty="0"/>
              <a:t>个样本，每个样本的维度是</a:t>
            </a:r>
            <a:r>
              <a:rPr kumimoji="1" lang="en-US" altLang="zh-CN" dirty="0"/>
              <a:t>2580</a:t>
            </a: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12</a:t>
            </a:fld>
            <a:endParaRPr lang="zh-CN" altLang="en-US"/>
          </a:p>
        </p:txBody>
      </p:sp>
    </p:spTree>
    <p:extLst>
      <p:ext uri="{BB962C8B-B14F-4D97-AF65-F5344CB8AC3E}">
        <p14:creationId xmlns:p14="http://schemas.microsoft.com/office/powerpoint/2010/main" val="3872996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13</a:t>
            </a:fld>
            <a:endParaRPr lang="zh-CN" altLang="en-US"/>
          </a:p>
        </p:txBody>
      </p:sp>
    </p:spTree>
    <p:extLst>
      <p:ext uri="{BB962C8B-B14F-4D97-AF65-F5344CB8AC3E}">
        <p14:creationId xmlns:p14="http://schemas.microsoft.com/office/powerpoint/2010/main" val="76906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步骤。。。减去 ，计算协方差矩阵，，，但是</a:t>
            </a:r>
            <a:r>
              <a:rPr kumimoji="1" lang="en-US" altLang="zh-CN" dirty="0"/>
              <a:t>2580x2580</a:t>
            </a:r>
            <a:r>
              <a:rPr kumimoji="1" lang="zh-CN" altLang="en-US" dirty="0"/>
              <a:t>太大，怎么计算呢，乘以</a:t>
            </a:r>
            <a:r>
              <a:rPr kumimoji="1" lang="en-US" altLang="zh-CN" dirty="0"/>
              <a:t>A</a:t>
            </a:r>
            <a:r>
              <a:rPr kumimoji="1" lang="zh-CN" altLang="en-US" dirty="0"/>
              <a:t> 除以根号下</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14</a:t>
            </a:fld>
            <a:endParaRPr lang="zh-CN" altLang="en-US"/>
          </a:p>
        </p:txBody>
      </p:sp>
    </p:spTree>
    <p:extLst>
      <p:ext uri="{BB962C8B-B14F-4D97-AF65-F5344CB8AC3E}">
        <p14:creationId xmlns:p14="http://schemas.microsoft.com/office/powerpoint/2010/main" val="1448998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文章里面说的如何去做。。。。。</a:t>
            </a:r>
            <a:r>
              <a:rPr kumimoji="1" lang="en-US" altLang="zh-CN" dirty="0"/>
              <a:t>huge</a:t>
            </a:r>
            <a:r>
              <a:rPr kumimoji="1" lang="zh-CN" altLang="en-US" dirty="0"/>
              <a:t> </a:t>
            </a:r>
            <a:r>
              <a:rPr kumimoji="1" lang="en-US" altLang="zh-CN" dirty="0"/>
              <a:t>space</a:t>
            </a:r>
            <a:r>
              <a:rPr kumimoji="1" lang="zh-CN" altLang="en-US" dirty="0"/>
              <a:t>空间太大</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15</a:t>
            </a:fld>
            <a:endParaRPr lang="zh-CN" altLang="en-US"/>
          </a:p>
        </p:txBody>
      </p:sp>
    </p:spTree>
    <p:extLst>
      <p:ext uri="{BB962C8B-B14F-4D97-AF65-F5344CB8AC3E}">
        <p14:creationId xmlns:p14="http://schemas.microsoft.com/office/powerpoint/2010/main" val="1342769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我们需要一个计算合理的方法去找到这些特征向量</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16</a:t>
            </a:fld>
            <a:endParaRPr lang="zh-CN" altLang="en-US"/>
          </a:p>
        </p:txBody>
      </p:sp>
    </p:spTree>
    <p:extLst>
      <p:ext uri="{BB962C8B-B14F-4D97-AF65-F5344CB8AC3E}">
        <p14:creationId xmlns:p14="http://schemas.microsoft.com/office/powerpoint/2010/main" val="2004866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乘以</a:t>
            </a:r>
            <a:r>
              <a:rPr kumimoji="1" lang="en-US" altLang="zh-CN" dirty="0"/>
              <a:t>A</a:t>
            </a:r>
            <a:r>
              <a:rPr kumimoji="1" lang="zh-CN" altLang="en-US" dirty="0"/>
              <a:t>，   不归一化可以么？一致性既可</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17</a:t>
            </a:fld>
            <a:endParaRPr lang="zh-CN" altLang="en-US"/>
          </a:p>
        </p:txBody>
      </p:sp>
    </p:spTree>
    <p:extLst>
      <p:ext uri="{BB962C8B-B14F-4D97-AF65-F5344CB8AC3E}">
        <p14:creationId xmlns:p14="http://schemas.microsoft.com/office/powerpoint/2010/main" val="667789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quite</a:t>
            </a:r>
            <a:r>
              <a:rPr kumimoji="1" lang="zh-CN" altLang="en-US" dirty="0"/>
              <a:t> </a:t>
            </a:r>
            <a:r>
              <a:rPr kumimoji="1" lang="en-US" altLang="zh-CN" dirty="0"/>
              <a:t>manageable</a:t>
            </a:r>
            <a:r>
              <a:rPr kumimoji="1" lang="zh-CN" altLang="en-US" dirty="0"/>
              <a:t> 可操作的。。可执行的。。。</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18</a:t>
            </a:fld>
            <a:endParaRPr lang="zh-CN" altLang="en-US"/>
          </a:p>
        </p:txBody>
      </p:sp>
    </p:spTree>
    <p:extLst>
      <p:ext uri="{BB962C8B-B14F-4D97-AF65-F5344CB8AC3E}">
        <p14:creationId xmlns:p14="http://schemas.microsoft.com/office/powerpoint/2010/main" val="3190646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计算每个类别的一个低</a:t>
            </a:r>
            <a:r>
              <a:rPr kumimoji="1" lang="en-US" altLang="zh-CN" dirty="0" err="1"/>
              <a:t>wei</a:t>
            </a:r>
            <a:r>
              <a:rPr kumimoji="1" lang="zh-CN" altLang="en-US" dirty="0"/>
              <a:t>表示，然后给定一个新的不知道标签的样本，，，计算</a:t>
            </a:r>
            <a:r>
              <a:rPr kumimoji="1" lang="en-US" altLang="zh-CN" dirty="0"/>
              <a:t>L2</a:t>
            </a:r>
            <a:r>
              <a:rPr kumimoji="1" lang="zh-CN" altLang="en-US" dirty="0"/>
              <a:t>距离最小化的对应的标签</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19</a:t>
            </a:fld>
            <a:endParaRPr lang="zh-CN" altLang="en-US"/>
          </a:p>
        </p:txBody>
      </p:sp>
    </p:spTree>
    <p:extLst>
      <p:ext uri="{BB962C8B-B14F-4D97-AF65-F5344CB8AC3E}">
        <p14:creationId xmlns:p14="http://schemas.microsoft.com/office/powerpoint/2010/main" val="160339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2</a:t>
            </a:fld>
            <a:endParaRPr lang="zh-CN" altLang="zh-CN" dirty="0">
              <a:solidFill>
                <a:srgbClr val="000000"/>
              </a:solidFill>
            </a:endParaRPr>
          </a:p>
        </p:txBody>
      </p:sp>
    </p:spTree>
    <p:extLst>
      <p:ext uri="{BB962C8B-B14F-4D97-AF65-F5344CB8AC3E}">
        <p14:creationId xmlns:p14="http://schemas.microsoft.com/office/powerpoint/2010/main" val="723118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a:t>
            </a:r>
            <a:r>
              <a:rPr kumimoji="1" lang="en-US" altLang="zh-CN" dirty="0"/>
              <a:t>SVD</a:t>
            </a:r>
            <a:r>
              <a:rPr kumimoji="1" lang="zh-CN" altLang="en-US" dirty="0"/>
              <a:t>奇异值分解的代码</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20</a:t>
            </a:fld>
            <a:endParaRPr lang="zh-CN" altLang="en-US"/>
          </a:p>
        </p:txBody>
      </p:sp>
    </p:spTree>
    <p:extLst>
      <p:ext uri="{BB962C8B-B14F-4D97-AF65-F5344CB8AC3E}">
        <p14:creationId xmlns:p14="http://schemas.microsoft.com/office/powerpoint/2010/main" val="1163877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求得</a:t>
            </a:r>
            <a:r>
              <a:rPr kumimoji="1" lang="en-US" altLang="zh-CN" dirty="0"/>
              <a:t>54</a:t>
            </a:r>
            <a:r>
              <a:rPr kumimoji="1" lang="zh-CN" altLang="en-US" dirty="0"/>
              <a:t>个特征向量后，我们可以进行重建。。。。</a:t>
            </a:r>
            <a:r>
              <a:rPr kumimoji="1" lang="en-US" altLang="zh-CN" dirty="0"/>
              <a:t>54wei</a:t>
            </a:r>
            <a:r>
              <a:rPr kumimoji="1" lang="zh-CN" altLang="en-US" dirty="0"/>
              <a:t>和</a:t>
            </a:r>
            <a:r>
              <a:rPr kumimoji="1" lang="en-US" altLang="zh-CN" dirty="0"/>
              <a:t>7</a:t>
            </a:r>
            <a:r>
              <a:rPr kumimoji="1" lang="zh-CN" altLang="en-US" dirty="0"/>
              <a:t>维重建的结果。。。地</a:t>
            </a:r>
            <a:r>
              <a:rPr kumimoji="1" lang="en-US" altLang="zh-CN" dirty="0" err="1"/>
              <a:t>wei</a:t>
            </a:r>
            <a:r>
              <a:rPr kumimoji="1" lang="zh-CN" altLang="en-US" dirty="0"/>
              <a:t>表示是左面的，平均脸</a:t>
            </a:r>
            <a:r>
              <a:rPr kumimoji="1" lang="en-US" altLang="zh-CN" dirty="0"/>
              <a:t>+</a:t>
            </a:r>
            <a:r>
              <a:rPr kumimoji="1" lang="zh-CN" altLang="en-US" dirty="0"/>
              <a:t>加权特征脸就是重建结果</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21</a:t>
            </a:fld>
            <a:endParaRPr lang="zh-CN" altLang="en-US"/>
          </a:p>
        </p:txBody>
      </p:sp>
    </p:spTree>
    <p:extLst>
      <p:ext uri="{BB962C8B-B14F-4D97-AF65-F5344CB8AC3E}">
        <p14:creationId xmlns:p14="http://schemas.microsoft.com/office/powerpoint/2010/main" val="680726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另一个</a:t>
            </a:r>
            <a:r>
              <a:rPr kumimoji="1" lang="en-US" altLang="zh-CN" dirty="0"/>
              <a:t>7wei</a:t>
            </a:r>
            <a:r>
              <a:rPr kumimoji="1" lang="zh-CN" altLang="en-US" dirty="0"/>
              <a:t>不太够。。</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22</a:t>
            </a:fld>
            <a:endParaRPr lang="zh-CN" altLang="en-US"/>
          </a:p>
        </p:txBody>
      </p:sp>
    </p:spTree>
    <p:extLst>
      <p:ext uri="{BB962C8B-B14F-4D97-AF65-F5344CB8AC3E}">
        <p14:creationId xmlns:p14="http://schemas.microsoft.com/office/powerpoint/2010/main" val="1142887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女性人脸重构的一个结果</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23</a:t>
            </a:fld>
            <a:endParaRPr lang="zh-CN" altLang="en-US"/>
          </a:p>
        </p:txBody>
      </p:sp>
    </p:spTree>
    <p:extLst>
      <p:ext uri="{BB962C8B-B14F-4D97-AF65-F5344CB8AC3E}">
        <p14:creationId xmlns:p14="http://schemas.microsoft.com/office/powerpoint/2010/main" val="1463236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大家思考一个问题。。。。如果不进行减去均值，是否可以？</a:t>
            </a:r>
            <a:endParaRPr kumimoji="1" lang="en-US" altLang="zh-CN" dirty="0"/>
          </a:p>
          <a:p>
            <a:r>
              <a:rPr kumimoji="1" lang="zh-CN" altLang="en-US" dirty="0"/>
              <a:t>左面是平均脸，右边是特征脸</a:t>
            </a:r>
            <a:endParaRPr kumimoji="1" lang="en-US" altLang="zh-CN" dirty="0"/>
          </a:p>
          <a:p>
            <a:endParaRPr kumimoji="1" lang="en-US" altLang="zh-CN" dirty="0"/>
          </a:p>
          <a:p>
            <a:endParaRPr kumimoji="1" lang="en-US" altLang="zh-CN" dirty="0"/>
          </a:p>
          <a:p>
            <a:r>
              <a:rPr kumimoji="1" lang="zh-CN" altLang="en-US" dirty="0"/>
              <a:t>计算得到的特征脸是什么样的？</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24</a:t>
            </a:fld>
            <a:endParaRPr lang="zh-CN" altLang="en-US"/>
          </a:p>
        </p:txBody>
      </p:sp>
    </p:spTree>
    <p:extLst>
      <p:ext uri="{BB962C8B-B14F-4D97-AF65-F5344CB8AC3E}">
        <p14:creationId xmlns:p14="http://schemas.microsoft.com/office/powerpoint/2010/main" val="173884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后续工作，</a:t>
            </a:r>
            <a:r>
              <a:rPr kumimoji="1" lang="en-US" altLang="zh-CN" dirty="0"/>
              <a:t>2008</a:t>
            </a:r>
            <a:r>
              <a:rPr kumimoji="1" lang="zh-CN" altLang="en-US" dirty="0"/>
              <a:t>年马毅 香港大学 人脸识别。。。稀疏表示。。。。。。</a:t>
            </a:r>
            <a:endParaRPr kumimoji="1" lang="en-US" altLang="zh-CN" dirty="0"/>
          </a:p>
          <a:p>
            <a:r>
              <a:rPr kumimoji="1" lang="en-US" altLang="zh-CN" dirty="0"/>
              <a:t>2011</a:t>
            </a:r>
            <a:r>
              <a:rPr kumimoji="1" lang="zh-CN" altLang="en-US" dirty="0"/>
              <a:t>年 香港理工大学 张磊教授的 协同表示。。。稀疏性不是特别重要。。。</a:t>
            </a:r>
            <a:endParaRPr kumimoji="1" lang="en-US" altLang="zh-CN" dirty="0"/>
          </a:p>
          <a:p>
            <a:r>
              <a:rPr kumimoji="1" lang="en-US" altLang="zh-CN" dirty="0"/>
              <a:t>2014</a:t>
            </a:r>
            <a:r>
              <a:rPr kumimoji="1" lang="zh-CN" altLang="en-US" dirty="0"/>
              <a:t>年 汤晓鸥 提出的。。。</a:t>
            </a:r>
            <a:endParaRPr kumimoji="1" lang="en-US" altLang="zh-CN" dirty="0"/>
          </a:p>
          <a:p>
            <a:endParaRPr kumimoji="1" lang="en-US" altLang="zh-CN" dirty="0"/>
          </a:p>
          <a:p>
            <a:r>
              <a:rPr kumimoji="1" lang="zh-CN" altLang="en-US" dirty="0"/>
              <a:t>略过</a:t>
            </a:r>
            <a:r>
              <a:rPr kumimoji="1" lang="en-US" altLang="zh-CN" dirty="0"/>
              <a:t>----</a:t>
            </a:r>
            <a:r>
              <a:rPr kumimoji="1" lang="zh-CN" altLang="en-US" dirty="0"/>
              <a:t>孙剑 汤晓鸥，影响力排进前三。。。</a:t>
            </a:r>
            <a:endParaRPr kumimoji="1" lang="en-US" altLang="zh-CN" dirty="0"/>
          </a:p>
          <a:p>
            <a:endParaRPr kumimoji="1" lang="en-US" altLang="zh-CN" dirty="0"/>
          </a:p>
          <a:p>
            <a:r>
              <a:rPr kumimoji="1" lang="zh-CN" altLang="en-US" dirty="0"/>
              <a:t>略过</a:t>
            </a:r>
            <a:r>
              <a:rPr kumimoji="1" lang="en-US" altLang="zh-CN" dirty="0"/>
              <a:t>----</a:t>
            </a:r>
            <a:r>
              <a:rPr kumimoji="1" lang="zh-CN" altLang="en-US" dirty="0"/>
              <a:t>商汤科技创始人 汤晓鸥，法定代表人 徐立，做</a:t>
            </a:r>
            <a:r>
              <a:rPr kumimoji="1" lang="en-US" altLang="zh-CN" dirty="0"/>
              <a:t>deblur</a:t>
            </a:r>
            <a:r>
              <a:rPr kumimoji="1" lang="zh-CN" altLang="en-US" dirty="0"/>
              <a:t>的。。。。</a:t>
            </a:r>
            <a:endParaRPr kumimoji="1" lang="en-US" altLang="zh-CN" dirty="0"/>
          </a:p>
          <a:p>
            <a:endParaRPr kumimoji="1" lang="en-US" altLang="zh-CN" dirty="0"/>
          </a:p>
          <a:p>
            <a:pPr algn="l"/>
            <a:r>
              <a:rPr lang="en-US" altLang="zh-CN" b="0" i="0" dirty="0">
                <a:solidFill>
                  <a:srgbClr val="333333"/>
                </a:solidFill>
                <a:effectLst/>
                <a:latin typeface="Helvetica Neue" panose="02000503000000020004" pitchFamily="2" charset="0"/>
              </a:rPr>
              <a:t>2014</a:t>
            </a:r>
            <a:r>
              <a:rPr lang="zh-CN" altLang="en-US" b="0" i="0" dirty="0">
                <a:solidFill>
                  <a:srgbClr val="333333"/>
                </a:solidFill>
                <a:effectLst/>
                <a:latin typeface="Helvetica Neue" panose="02000503000000020004" pitchFamily="2" charset="0"/>
              </a:rPr>
              <a:t>年</a:t>
            </a:r>
            <a:r>
              <a:rPr lang="en-US" altLang="zh-CN" b="0" i="0" dirty="0">
                <a:solidFill>
                  <a:srgbClr val="333333"/>
                </a:solidFill>
                <a:effectLst/>
                <a:latin typeface="Helvetica Neue" panose="02000503000000020004" pitchFamily="2" charset="0"/>
              </a:rPr>
              <a:t>06</a:t>
            </a:r>
            <a:r>
              <a:rPr lang="zh-CN" altLang="en-US" b="0" i="0" dirty="0">
                <a:solidFill>
                  <a:srgbClr val="333333"/>
                </a:solidFill>
                <a:effectLst/>
                <a:latin typeface="Helvetica Neue" panose="02000503000000020004" pitchFamily="2" charset="0"/>
              </a:rPr>
              <a:t>月，商汤</a:t>
            </a:r>
            <a:r>
              <a:rPr lang="zh-CN" altLang="en-US" b="0" i="0" baseline="30000" dirty="0">
                <a:solidFill>
                  <a:srgbClr val="3366CC"/>
                </a:solidFill>
                <a:effectLst/>
                <a:latin typeface="Helvetica Neue" panose="02000503000000020004" pitchFamily="2" charset="0"/>
              </a:rPr>
              <a:t> </a:t>
            </a:r>
            <a:r>
              <a:rPr lang="en-US" altLang="zh-CN" b="0" i="0" baseline="30000" dirty="0">
                <a:solidFill>
                  <a:srgbClr val="3366CC"/>
                </a:solidFill>
                <a:effectLst/>
                <a:latin typeface="Helvetica Neue" panose="02000503000000020004" pitchFamily="2" charset="0"/>
              </a:rPr>
              <a:t>[9] [13]</a:t>
            </a:r>
            <a:r>
              <a:rPr lang="zh-CN" altLang="en-US" b="0" i="0" dirty="0">
                <a:solidFill>
                  <a:srgbClr val="333333"/>
                </a:solidFill>
                <a:effectLst/>
                <a:latin typeface="Helvetica Neue" panose="02000503000000020004" pitchFamily="2" charset="0"/>
              </a:rPr>
              <a:t>创始团队自主研发的 </a:t>
            </a:r>
            <a:r>
              <a:rPr lang="en" altLang="zh-CN" b="0" i="0" dirty="0" err="1">
                <a:solidFill>
                  <a:srgbClr val="333333"/>
                </a:solidFill>
                <a:effectLst/>
                <a:latin typeface="Helvetica Neue" panose="02000503000000020004" pitchFamily="2" charset="0"/>
              </a:rPr>
              <a:t>DeepID</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系列人脸识别算法准确率达到 </a:t>
            </a:r>
            <a:r>
              <a:rPr lang="en-US" altLang="zh-CN" b="0" i="0" dirty="0">
                <a:solidFill>
                  <a:srgbClr val="333333"/>
                </a:solidFill>
                <a:effectLst/>
                <a:latin typeface="Helvetica Neue" panose="02000503000000020004" pitchFamily="2" charset="0"/>
              </a:rPr>
              <a:t>98.52%</a:t>
            </a:r>
            <a:r>
              <a:rPr lang="zh-CN" altLang="en-US" b="0" i="0" dirty="0">
                <a:solidFill>
                  <a:srgbClr val="333333"/>
                </a:solidFill>
                <a:effectLst/>
                <a:latin typeface="Helvetica Neue" panose="02000503000000020004" pitchFamily="2" charset="0"/>
              </a:rPr>
              <a:t>，超过 </a:t>
            </a:r>
            <a:r>
              <a:rPr lang="en" altLang="zh-CN" b="0" i="0" dirty="0">
                <a:solidFill>
                  <a:srgbClr val="333333"/>
                </a:solidFill>
                <a:effectLst/>
                <a:latin typeface="Helvetica Neue" panose="02000503000000020004" pitchFamily="2" charset="0"/>
              </a:rPr>
              <a:t>Facebook </a:t>
            </a:r>
            <a:r>
              <a:rPr lang="zh-CN" altLang="en-US" b="0" i="0" dirty="0">
                <a:solidFill>
                  <a:srgbClr val="333333"/>
                </a:solidFill>
                <a:effectLst/>
                <a:latin typeface="Helvetica Neue" panose="02000503000000020004" pitchFamily="2" charset="0"/>
              </a:rPr>
              <a:t>同期发表的 </a:t>
            </a:r>
            <a:r>
              <a:rPr lang="en" altLang="zh-CN" b="0" i="0" dirty="0" err="1">
                <a:solidFill>
                  <a:srgbClr val="333333"/>
                </a:solidFill>
                <a:effectLst/>
                <a:latin typeface="Helvetica Neue" panose="02000503000000020004" pitchFamily="2" charset="0"/>
              </a:rPr>
              <a:t>DeepFace</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算法，全球首次超过人眼识别准确率，突破工业化应用红线。</a:t>
            </a:r>
            <a:r>
              <a:rPr lang="zh-CN" altLang="en-US" b="0" i="0" baseline="30000" dirty="0">
                <a:solidFill>
                  <a:srgbClr val="3366CC"/>
                </a:solidFill>
                <a:effectLst/>
                <a:latin typeface="Helvetica Neue" panose="02000503000000020004" pitchFamily="2" charset="0"/>
              </a:rPr>
              <a:t> </a:t>
            </a:r>
            <a:r>
              <a:rPr lang="en-US" altLang="zh-CN" b="0" i="0" baseline="30000" dirty="0">
                <a:solidFill>
                  <a:srgbClr val="3366CC"/>
                </a:solidFill>
                <a:effectLst/>
                <a:latin typeface="Helvetica Neue" panose="02000503000000020004" pitchFamily="2" charset="0"/>
              </a:rPr>
              <a:t>[48]</a:t>
            </a:r>
            <a:endParaRPr lang="zh-CN" altLang="en-US" b="0" i="0" dirty="0">
              <a:solidFill>
                <a:srgbClr val="333333"/>
              </a:solidFill>
              <a:effectLst/>
              <a:latin typeface="Helvetica Neue" panose="02000503000000020004" pitchFamily="2" charset="0"/>
            </a:endParaRPr>
          </a:p>
          <a:p>
            <a:pPr algn="l"/>
            <a:r>
              <a:rPr lang="en-US" altLang="zh-CN" b="0" i="0" dirty="0">
                <a:solidFill>
                  <a:srgbClr val="333333"/>
                </a:solidFill>
                <a:effectLst/>
                <a:latin typeface="Helvetica Neue" panose="02000503000000020004" pitchFamily="2" charset="0"/>
              </a:rPr>
              <a:t>2014</a:t>
            </a:r>
            <a:r>
              <a:rPr lang="zh-CN" altLang="en-US" b="0" i="0" dirty="0">
                <a:solidFill>
                  <a:srgbClr val="333333"/>
                </a:solidFill>
                <a:effectLst/>
                <a:latin typeface="Helvetica Neue" panose="02000503000000020004" pitchFamily="2" charset="0"/>
              </a:rPr>
              <a:t>年</a:t>
            </a:r>
            <a:r>
              <a:rPr lang="en-US" altLang="zh-CN" b="0" i="0" dirty="0">
                <a:solidFill>
                  <a:srgbClr val="333333"/>
                </a:solidFill>
                <a:effectLst/>
                <a:latin typeface="Helvetica Neue" panose="02000503000000020004" pitchFamily="2" charset="0"/>
              </a:rPr>
              <a:t>08</a:t>
            </a:r>
            <a:r>
              <a:rPr lang="zh-CN" altLang="en-US" b="0" i="0" dirty="0">
                <a:solidFill>
                  <a:srgbClr val="333333"/>
                </a:solidFill>
                <a:effectLst/>
                <a:latin typeface="Helvetica Neue" panose="02000503000000020004" pitchFamily="2" charset="0"/>
              </a:rPr>
              <a:t>月，获得</a:t>
            </a:r>
            <a:r>
              <a:rPr lang="en" altLang="zh-CN" b="0" i="0" dirty="0">
                <a:solidFill>
                  <a:srgbClr val="333333"/>
                </a:solidFill>
                <a:effectLst/>
                <a:latin typeface="Helvetica Neue" panose="02000503000000020004" pitchFamily="2" charset="0"/>
              </a:rPr>
              <a:t>IDG</a:t>
            </a:r>
            <a:r>
              <a:rPr lang="zh-CN" altLang="en-US" b="0" i="0" dirty="0">
                <a:solidFill>
                  <a:srgbClr val="333333"/>
                </a:solidFill>
                <a:effectLst/>
                <a:latin typeface="Helvetica Neue" panose="02000503000000020004" pitchFamily="2" charset="0"/>
              </a:rPr>
              <a:t>资本的数千万美元 </a:t>
            </a:r>
            <a:r>
              <a:rPr lang="en" altLang="zh-CN" b="0" i="0" dirty="0">
                <a:solidFill>
                  <a:srgbClr val="333333"/>
                </a:solidFill>
                <a:effectLst/>
                <a:latin typeface="Helvetica Neue" panose="02000503000000020004" pitchFamily="2" charset="0"/>
              </a:rPr>
              <a:t>A </a:t>
            </a:r>
            <a:r>
              <a:rPr lang="zh-CN" altLang="en-US" b="0" i="0" dirty="0">
                <a:solidFill>
                  <a:srgbClr val="333333"/>
                </a:solidFill>
                <a:effectLst/>
                <a:latin typeface="Helvetica Neue" panose="02000503000000020004" pitchFamily="2" charset="0"/>
              </a:rPr>
              <a:t>轮融资。</a:t>
            </a:r>
            <a:endParaRPr lang="en-US" altLang="zh-CN" b="0" i="0" dirty="0">
              <a:solidFill>
                <a:srgbClr val="333333"/>
              </a:solidFill>
              <a:effectLst/>
              <a:latin typeface="Helvetica Neue" panose="02000503000000020004" pitchFamily="2" charset="0"/>
            </a:endParaRPr>
          </a:p>
          <a:p>
            <a:pPr algn="l"/>
            <a:endParaRPr lang="en-US" altLang="zh-CN" b="0" i="0" dirty="0">
              <a:solidFill>
                <a:srgbClr val="333333"/>
              </a:solidFill>
              <a:effectLst/>
              <a:latin typeface="Helvetica Neue" panose="02000503000000020004" pitchFamily="2" charset="0"/>
            </a:endParaRPr>
          </a:p>
          <a:p>
            <a:pPr algn="l"/>
            <a:r>
              <a:rPr lang="en-US" altLang="zh-CN" b="0" i="0" dirty="0">
                <a:solidFill>
                  <a:srgbClr val="333333"/>
                </a:solidFill>
                <a:effectLst/>
                <a:latin typeface="Helvetica Neue" panose="02000503000000020004" pitchFamily="2" charset="0"/>
              </a:rPr>
              <a:t>2014</a:t>
            </a:r>
            <a:r>
              <a:rPr lang="zh-CN" altLang="en-US" b="0" i="0" dirty="0">
                <a:solidFill>
                  <a:srgbClr val="333333"/>
                </a:solidFill>
                <a:effectLst/>
                <a:latin typeface="Helvetica Neue" panose="02000503000000020004" pitchFamily="2" charset="0"/>
              </a:rPr>
              <a:t>年</a:t>
            </a:r>
            <a:r>
              <a:rPr lang="en-US" altLang="zh-CN" b="0" i="0" dirty="0">
                <a:solidFill>
                  <a:srgbClr val="333333"/>
                </a:solidFill>
                <a:effectLst/>
                <a:latin typeface="Helvetica Neue" panose="02000503000000020004" pitchFamily="2" charset="0"/>
              </a:rPr>
              <a:t>10</a:t>
            </a:r>
            <a:r>
              <a:rPr lang="zh-CN" altLang="en-US" b="0" i="0" dirty="0">
                <a:solidFill>
                  <a:srgbClr val="333333"/>
                </a:solidFill>
                <a:effectLst/>
                <a:latin typeface="Helvetica Neue" panose="02000503000000020004" pitchFamily="2" charset="0"/>
              </a:rPr>
              <a:t>月，商汤科技正式成立。</a:t>
            </a:r>
          </a:p>
          <a:p>
            <a:endParaRPr kumimoji="1" lang="en-US" altLang="zh-CN" dirty="0"/>
          </a:p>
          <a:p>
            <a:r>
              <a:rPr kumimoji="1" lang="zh-CN" altLang="en-US" dirty="0"/>
              <a:t>汤晓鸥，，，</a:t>
            </a:r>
            <a:r>
              <a:rPr kumimoji="1" lang="en-US" altLang="zh-CN" dirty="0"/>
              <a:t>2018</a:t>
            </a:r>
            <a:r>
              <a:rPr kumimoji="1" lang="zh-CN" altLang="en-US" dirty="0"/>
              <a:t>年在</a:t>
            </a:r>
            <a:r>
              <a:rPr kumimoji="1" lang="en-US" altLang="zh-CN" dirty="0"/>
              <a:t>CVPR</a:t>
            </a:r>
            <a:r>
              <a:rPr kumimoji="1" lang="zh-CN" altLang="en-US" dirty="0"/>
              <a:t>会议上听过他的一个报告。。。风趣幽默，，，，人脸识别。。。精度都差不多，，选哪个？</a:t>
            </a:r>
            <a:endParaRPr kumimoji="1" lang="en-US" altLang="zh-CN" dirty="0"/>
          </a:p>
          <a:p>
            <a:r>
              <a:rPr kumimoji="1" lang="zh-CN" altLang="en-US" dirty="0"/>
              <a:t>贝多芬，，，还是会弹奏贝多芬曲子的？对问题的理解不一样，知道不同场景下如何提升，。。。科学发现 从</a:t>
            </a:r>
            <a:r>
              <a:rPr kumimoji="1" lang="en-US" altLang="zh-CN" dirty="0"/>
              <a:t>0</a:t>
            </a:r>
            <a:r>
              <a:rPr kumimoji="1" lang="zh-CN" altLang="en-US" dirty="0"/>
              <a:t>到</a:t>
            </a:r>
            <a:r>
              <a:rPr kumimoji="1" lang="en-US" altLang="zh-CN" dirty="0"/>
              <a:t>1</a:t>
            </a:r>
            <a:r>
              <a:rPr kumimoji="1" lang="zh-CN" altLang="en-US" dirty="0"/>
              <a:t>，，，，</a:t>
            </a:r>
            <a:r>
              <a:rPr kumimoji="1" lang="en-US" altLang="zh-CN" dirty="0"/>
              <a:t>1</a:t>
            </a:r>
            <a:r>
              <a:rPr kumimoji="1" lang="zh-CN" altLang="en-US" dirty="0"/>
              <a:t>到</a:t>
            </a:r>
            <a:r>
              <a:rPr kumimoji="1" lang="en-US" altLang="zh-CN" dirty="0"/>
              <a:t>2</a:t>
            </a:r>
            <a:r>
              <a:rPr kumimoji="1" lang="zh-CN" altLang="en-US" dirty="0"/>
              <a:t>的难度完全不是一个数量级，完全不应该进行比较。。。我们要尊重原创。。。。</a:t>
            </a:r>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25</a:t>
            </a:fld>
            <a:endParaRPr lang="zh-CN" altLang="en-US"/>
          </a:p>
        </p:txBody>
      </p:sp>
    </p:spTree>
    <p:extLst>
      <p:ext uri="{BB962C8B-B14F-4D97-AF65-F5344CB8AC3E}">
        <p14:creationId xmlns:p14="http://schemas.microsoft.com/office/powerpoint/2010/main" val="3434809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26</a:t>
            </a:fld>
            <a:endParaRPr lang="zh-CN" altLang="en-US"/>
          </a:p>
        </p:txBody>
      </p:sp>
    </p:spTree>
    <p:extLst>
      <p:ext uri="{BB962C8B-B14F-4D97-AF65-F5344CB8AC3E}">
        <p14:creationId xmlns:p14="http://schemas.microsoft.com/office/powerpoint/2010/main" val="880655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诺贝尔化学奖。。。预测蛋白质结构的深度网络模型</a:t>
            </a:r>
            <a:endParaRPr kumimoji="1" lang="en-US" altLang="zh-CN" dirty="0"/>
          </a:p>
          <a:p>
            <a:endParaRPr kumimoji="1" lang="en-US" altLang="zh-CN" dirty="0"/>
          </a:p>
          <a:p>
            <a:endParaRPr kumimoji="1" lang="en-US" altLang="zh-CN" dirty="0"/>
          </a:p>
          <a:p>
            <a:r>
              <a:rPr kumimoji="1" lang="zh-CN" altLang="en-US" dirty="0"/>
              <a:t>编程要花时间。。。我当时学习</a:t>
            </a:r>
            <a:r>
              <a:rPr kumimoji="1" lang="en-US" altLang="zh-CN" dirty="0"/>
              <a:t>python</a:t>
            </a:r>
            <a:r>
              <a:rPr kumimoji="1" lang="zh-CN" altLang="en-US" dirty="0"/>
              <a:t>，不会。。。。花了三个月的时间。。。。只研究代码。。。磨刀不误砍柴工。。。大家应该听过。。。道理很简单。。。。代码不清楚会导致，</a:t>
            </a:r>
            <a:r>
              <a:rPr kumimoji="1" lang="en-US" altLang="zh-CN" dirty="0"/>
              <a:t>1</a:t>
            </a:r>
            <a:r>
              <a:rPr kumimoji="1" lang="zh-CN" altLang="en-US" dirty="0"/>
              <a:t>）容易出错，</a:t>
            </a:r>
            <a:r>
              <a:rPr kumimoji="1" lang="en-US" altLang="zh-CN" dirty="0"/>
              <a:t>2</a:t>
            </a:r>
            <a:r>
              <a:rPr kumimoji="1" lang="zh-CN" altLang="en-US" dirty="0"/>
              <a:t>）代码优化不好；</a:t>
            </a:r>
            <a:endParaRPr kumimoji="1" lang="en-US" altLang="zh-CN" dirty="0"/>
          </a:p>
          <a:p>
            <a:endParaRPr kumimoji="1" lang="en-US" altLang="zh-CN" dirty="0"/>
          </a:p>
          <a:p>
            <a:r>
              <a:rPr kumimoji="1" lang="zh-CN" altLang="en-US" dirty="0"/>
              <a:t>对于科研遇到知识补充，，，，对于代码，尽早掌握。。。。</a:t>
            </a:r>
            <a:endParaRPr kumimoji="1" lang="en-US" altLang="zh-CN" dirty="0"/>
          </a:p>
          <a:p>
            <a:endParaRPr kumimoji="1" lang="en-US" altLang="zh-CN" dirty="0"/>
          </a:p>
          <a:p>
            <a:r>
              <a:rPr kumimoji="1" lang="zh-CN" altLang="en-US" dirty="0"/>
              <a:t>举一个例子，残差网络，</a:t>
            </a:r>
            <a:r>
              <a:rPr kumimoji="1" lang="en-US" altLang="zh-CN" dirty="0" err="1"/>
              <a:t>relu</a:t>
            </a:r>
            <a:r>
              <a:rPr kumimoji="1" lang="zh-CN" altLang="en-US" dirty="0"/>
              <a:t> </a:t>
            </a:r>
            <a:r>
              <a:rPr kumimoji="1" lang="en-US" altLang="zh-CN" dirty="0" err="1"/>
              <a:t>alexnet</a:t>
            </a:r>
            <a:r>
              <a:rPr kumimoji="1" lang="zh-CN" altLang="en-US" dirty="0"/>
              <a:t>比</a:t>
            </a:r>
            <a:r>
              <a:rPr kumimoji="1" lang="en-US" altLang="zh-CN" dirty="0" err="1"/>
              <a:t>softmax</a:t>
            </a:r>
            <a:r>
              <a:rPr kumimoji="1" lang="zh-CN" altLang="en-US" dirty="0"/>
              <a:t>有优势</a:t>
            </a:r>
            <a:endParaRPr kumimoji="1" lang="en-US" altLang="zh-CN" dirty="0"/>
          </a:p>
          <a:p>
            <a:endParaRPr kumimoji="1" lang="en-US" altLang="zh-CN" dirty="0"/>
          </a:p>
          <a:p>
            <a:r>
              <a:rPr kumimoji="1" lang="zh-CN" altLang="en-US" dirty="0"/>
              <a:t>这两个都是解决梯度传播问题的。。。。还有</a:t>
            </a:r>
            <a:r>
              <a:rPr kumimoji="1" lang="en-US" altLang="zh-CN" dirty="0"/>
              <a:t>batch</a:t>
            </a:r>
            <a:r>
              <a:rPr kumimoji="1" lang="zh-CN" altLang="en-US" dirty="0"/>
              <a:t> </a:t>
            </a:r>
            <a:r>
              <a:rPr kumimoji="1" lang="en-US" altLang="zh-CN" dirty="0"/>
              <a:t>normalization</a:t>
            </a: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27</a:t>
            </a:fld>
            <a:endParaRPr lang="zh-CN" altLang="en-US"/>
          </a:p>
        </p:txBody>
      </p:sp>
    </p:spTree>
    <p:extLst>
      <p:ext uri="{BB962C8B-B14F-4D97-AF65-F5344CB8AC3E}">
        <p14:creationId xmlns:p14="http://schemas.microsoft.com/office/powerpoint/2010/main" val="1994656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r>
              <a:rPr lang="zh-CN" altLang="en-US" dirty="0"/>
              <a:t>前面介绍了对于成对数据，我们可以。。。。</a:t>
            </a:r>
            <a:endParaRPr lang="en-US" altLang="zh-CN" dirty="0"/>
          </a:p>
          <a:p>
            <a:pPr algn="l"/>
            <a:endParaRPr lang="en-US" altLang="zh-CN" dirty="0"/>
          </a:p>
          <a:p>
            <a:pPr algn="l"/>
            <a:r>
              <a:rPr lang="zh-CN" altLang="en-US" dirty="0"/>
              <a:t>对于</a:t>
            </a:r>
            <a:r>
              <a:rPr lang="en-US" altLang="zh-CN" dirty="0"/>
              <a:t>n</a:t>
            </a:r>
            <a:r>
              <a:rPr lang="zh-CN" altLang="en-US" dirty="0"/>
              <a:t>个</a:t>
            </a:r>
            <a:r>
              <a:rPr lang="en-US" altLang="zh-CN" dirty="0"/>
              <a:t>p</a:t>
            </a:r>
            <a:r>
              <a:rPr lang="zh-CN" altLang="en-US" dirty="0"/>
              <a:t>维数据。。。我们可以做主成分分析。。。</a:t>
            </a:r>
            <a:endParaRPr lang="en-US" altLang="zh-CN" dirty="0"/>
          </a:p>
          <a:p>
            <a:pPr algn="l"/>
            <a:endParaRPr lang="en-US" altLang="zh-CN" dirty="0"/>
          </a:p>
          <a:p>
            <a:pPr algn="l"/>
            <a:r>
              <a:rPr lang="zh-CN" altLang="en-US" dirty="0"/>
              <a:t>还可以。。。</a:t>
            </a:r>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28</a:t>
            </a:fld>
            <a:endParaRPr lang="zh-CN" altLang="zh-CN" dirty="0">
              <a:solidFill>
                <a:srgbClr val="000000"/>
              </a:solidFill>
            </a:endParaRPr>
          </a:p>
        </p:txBody>
      </p:sp>
    </p:spTree>
    <p:extLst>
      <p:ext uri="{BB962C8B-B14F-4D97-AF65-F5344CB8AC3E}">
        <p14:creationId xmlns:p14="http://schemas.microsoft.com/office/powerpoint/2010/main" val="2113738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r>
              <a:rPr lang="en-US" altLang="zh-CN" dirty="0"/>
              <a:t>k-</a:t>
            </a:r>
            <a:r>
              <a:rPr lang="zh-CN" altLang="en-US" dirty="0"/>
              <a:t>均值聚类。。。。</a:t>
            </a:r>
            <a:endParaRPr lang="en-US" altLang="zh-CN" dirty="0"/>
          </a:p>
          <a:p>
            <a:pPr algn="l"/>
            <a:endParaRPr lang="en-US" altLang="zh-CN" dirty="0"/>
          </a:p>
          <a:p>
            <a:pPr algn="l"/>
            <a:endParaRPr lang="en-US" altLang="zh-CN" dirty="0"/>
          </a:p>
          <a:p>
            <a:pPr algn="l"/>
            <a:r>
              <a:rPr lang="zh-CN" altLang="en-US" dirty="0"/>
              <a:t>老师，</a:t>
            </a:r>
            <a:r>
              <a:rPr lang="en-US" altLang="zh-CN" dirty="0" err="1"/>
              <a:t>kmean</a:t>
            </a:r>
            <a:r>
              <a:rPr lang="zh-CN" altLang="en-US" dirty="0"/>
              <a:t>聚类我很熟悉，不用听了。。。。那很好，这里面的内容肯定是有些不一样的。。。。</a:t>
            </a:r>
            <a:endParaRPr lang="en-US" altLang="zh-CN" dirty="0"/>
          </a:p>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29</a:t>
            </a:fld>
            <a:endParaRPr lang="zh-CN" altLang="zh-CN" dirty="0">
              <a:solidFill>
                <a:srgbClr val="000000"/>
              </a:solidFill>
            </a:endParaRPr>
          </a:p>
        </p:txBody>
      </p:sp>
    </p:spTree>
    <p:extLst>
      <p:ext uri="{BB962C8B-B14F-4D97-AF65-F5344CB8AC3E}">
        <p14:creationId xmlns:p14="http://schemas.microsoft.com/office/powerpoint/2010/main" val="380665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特点</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3</a:t>
            </a:fld>
            <a:endParaRPr lang="zh-CN" altLang="en-US"/>
          </a:p>
        </p:txBody>
      </p:sp>
    </p:spTree>
    <p:extLst>
      <p:ext uri="{BB962C8B-B14F-4D97-AF65-F5344CB8AC3E}">
        <p14:creationId xmlns:p14="http://schemas.microsoft.com/office/powerpoint/2010/main" val="3352865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30</a:t>
            </a:fld>
            <a:endParaRPr lang="zh-CN" altLang="en-US"/>
          </a:p>
        </p:txBody>
      </p:sp>
    </p:spTree>
    <p:extLst>
      <p:ext uri="{BB962C8B-B14F-4D97-AF65-F5344CB8AC3E}">
        <p14:creationId xmlns:p14="http://schemas.microsoft.com/office/powerpoint/2010/main" val="209736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样本 </a:t>
            </a:r>
            <a:r>
              <a:rPr kumimoji="1" lang="en-US" altLang="zh-CN" dirty="0"/>
              <a:t>n</a:t>
            </a:r>
            <a:r>
              <a:rPr kumimoji="1" lang="zh-CN" altLang="en-US" dirty="0"/>
              <a:t> 维，，，变量 。。。</a:t>
            </a:r>
            <a:r>
              <a:rPr kumimoji="1" lang="en-US" altLang="zh-CN" dirty="0"/>
              <a:t>d</a:t>
            </a:r>
            <a:r>
              <a:rPr kumimoji="1" lang="zh-CN" altLang="en-US" dirty="0"/>
              <a:t>维</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31</a:t>
            </a:fld>
            <a:endParaRPr lang="zh-CN" altLang="en-US"/>
          </a:p>
        </p:txBody>
      </p:sp>
    </p:spTree>
    <p:extLst>
      <p:ext uri="{BB962C8B-B14F-4D97-AF65-F5344CB8AC3E}">
        <p14:creationId xmlns:p14="http://schemas.microsoft.com/office/powerpoint/2010/main" val="2788897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32</a:t>
            </a:fld>
            <a:endParaRPr lang="zh-CN" altLang="en-US"/>
          </a:p>
        </p:txBody>
      </p:sp>
    </p:spTree>
    <p:extLst>
      <p:ext uri="{BB962C8B-B14F-4D97-AF65-F5344CB8AC3E}">
        <p14:creationId xmlns:p14="http://schemas.microsoft.com/office/powerpoint/2010/main" val="2847583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33</a:t>
            </a:fld>
            <a:endParaRPr lang="zh-CN" altLang="en-US"/>
          </a:p>
        </p:txBody>
      </p:sp>
    </p:spTree>
    <p:extLst>
      <p:ext uri="{BB962C8B-B14F-4D97-AF65-F5344CB8AC3E}">
        <p14:creationId xmlns:p14="http://schemas.microsoft.com/office/powerpoint/2010/main" val="2138838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34</a:t>
            </a:fld>
            <a:endParaRPr lang="zh-CN" altLang="en-US"/>
          </a:p>
        </p:txBody>
      </p:sp>
    </p:spTree>
    <p:extLst>
      <p:ext uri="{BB962C8B-B14F-4D97-AF65-F5344CB8AC3E}">
        <p14:creationId xmlns:p14="http://schemas.microsoft.com/office/powerpoint/2010/main" val="3045166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样本之间的</a:t>
            </a:r>
            <a:r>
              <a:rPr lang="zh-CN" altLang="en-US" b="1" dirty="0"/>
              <a:t>距离</a:t>
            </a:r>
            <a:r>
              <a:rPr lang="zh-CN" altLang="en-US" dirty="0"/>
              <a:t>（也称为度量）是聚类分析和其他数据分析方法中的关键概念。对于任意两个样本之间的距离度量，应满足以下基本性质：</a:t>
            </a:r>
            <a:endParaRPr lang="en-US" altLang="zh-CN" dirty="0"/>
          </a:p>
          <a:p>
            <a:r>
              <a:rPr lang="en-US" altLang="zh-CN" b="1" dirty="0"/>
              <a:t>. </a:t>
            </a:r>
            <a:r>
              <a:rPr lang="zh-CN" altLang="en-US" b="1" dirty="0"/>
              <a:t>非负性（</a:t>
            </a:r>
            <a:r>
              <a:rPr lang="en" altLang="zh-CN" b="1" dirty="0"/>
              <a:t>Non-negativity</a:t>
            </a:r>
            <a:r>
              <a:rPr lang="zh-CN" altLang="en" b="1" dirty="0"/>
              <a:t>）</a:t>
            </a:r>
          </a:p>
          <a:p>
            <a:r>
              <a:rPr lang="zh-CN" altLang="en-US" dirty="0"/>
              <a:t>样本之间的距离应始终是非负数</a:t>
            </a:r>
          </a:p>
          <a:p>
            <a:r>
              <a:rPr lang="zh-CN" altLang="en-US" dirty="0"/>
              <a:t>距离表示两点之间的分离程度，不能为负数。两个不同样本之间的距离至少是零。</a:t>
            </a:r>
            <a:endParaRPr lang="en-US" altLang="zh-CN" dirty="0"/>
          </a:p>
          <a:p>
            <a:r>
              <a:rPr lang="zh-CN" altLang="en-US" dirty="0"/>
              <a:t>如果两个样本是相同的，它们之间的距离应为零。</a:t>
            </a:r>
            <a:endParaRPr lang="en-US" altLang="zh-CN" dirty="0"/>
          </a:p>
          <a:p>
            <a:endParaRPr lang="en-US" altLang="zh-CN" dirty="0"/>
          </a:p>
          <a:p>
            <a:r>
              <a:rPr lang="zh-CN" altLang="en-US" dirty="0"/>
              <a:t>对称性 </a:t>
            </a:r>
            <a:endParaRPr lang="en-US" altLang="zh-CN" dirty="0"/>
          </a:p>
          <a:p>
            <a:r>
              <a:rPr lang="zh-CN" altLang="en-US" dirty="0"/>
              <a:t>样本 </a:t>
            </a:r>
            <a:r>
              <a:rPr lang="en-US" altLang="zh-CN" dirty="0"/>
              <a:t>x</a:t>
            </a:r>
            <a:r>
              <a:rPr lang="zh-CN" altLang="en-US" dirty="0"/>
              <a:t> 到样本 </a:t>
            </a:r>
            <a:r>
              <a:rPr lang="en" altLang="zh-CN" dirty="0"/>
              <a:t>y </a:t>
            </a:r>
            <a:r>
              <a:rPr lang="zh-CN" altLang="en-US" dirty="0"/>
              <a:t>的距离应等于样本 </a:t>
            </a:r>
            <a:r>
              <a:rPr lang="en" altLang="zh-CN" dirty="0"/>
              <a:t>y </a:t>
            </a:r>
            <a:r>
              <a:rPr lang="zh-CN" altLang="en-US" dirty="0"/>
              <a:t>到样本 </a:t>
            </a:r>
            <a:r>
              <a:rPr lang="en" altLang="zh-CN" dirty="0"/>
              <a:t>x </a:t>
            </a:r>
            <a:r>
              <a:rPr lang="zh-CN" altLang="en-US" dirty="0"/>
              <a:t>的距离。</a:t>
            </a:r>
          </a:p>
          <a:p>
            <a:r>
              <a:rPr lang="zh-CN" altLang="en-US" b="1" dirty="0"/>
              <a:t>解释</a:t>
            </a:r>
            <a:r>
              <a:rPr lang="zh-CN" altLang="en-US" dirty="0"/>
              <a:t>：无论测量的方向如何，两个样本之间的距离应是相同的。</a:t>
            </a:r>
          </a:p>
          <a:p>
            <a:endParaRPr lang="en-US" altLang="zh-CN" dirty="0"/>
          </a:p>
          <a:p>
            <a:r>
              <a:rPr lang="zh-CN" altLang="en-US" dirty="0"/>
              <a:t>三角不等式：</a:t>
            </a:r>
            <a:endParaRPr lang="en-US" altLang="zh-CN" dirty="0"/>
          </a:p>
          <a:p>
            <a:r>
              <a:rPr lang="zh-CN" altLang="en-US" dirty="0"/>
              <a:t>直接从样本 </a:t>
            </a:r>
            <a:r>
              <a:rPr lang="en" altLang="zh-CN" dirty="0"/>
              <a:t> </a:t>
            </a:r>
            <a:r>
              <a:rPr lang="zh-CN" altLang="en-US" dirty="0"/>
              <a:t>到样本 </a:t>
            </a:r>
            <a:r>
              <a:rPr lang="en" altLang="zh-CN" dirty="0"/>
              <a:t>z </a:t>
            </a:r>
            <a:r>
              <a:rPr lang="zh-CN" altLang="en-US" dirty="0"/>
              <a:t>的距离不应超过通过另一个样本 </a:t>
            </a:r>
            <a:r>
              <a:rPr lang="en" altLang="zh-CN" dirty="0"/>
              <a:t>y </a:t>
            </a:r>
            <a:r>
              <a:rPr lang="zh-CN" altLang="en-US" dirty="0"/>
              <a:t>的路径。换句话说，直接距离应是最短的</a:t>
            </a: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35</a:t>
            </a:fld>
            <a:endParaRPr lang="zh-CN" altLang="en-US"/>
          </a:p>
        </p:txBody>
      </p:sp>
    </p:spTree>
    <p:extLst>
      <p:ext uri="{BB962C8B-B14F-4D97-AF65-F5344CB8AC3E}">
        <p14:creationId xmlns:p14="http://schemas.microsoft.com/office/powerpoint/2010/main" val="72722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常用的距离有哪些呢？第一个就是欧式距离  差的平方和然后开根号，，组成的距离矩阵，由于。。。所以是对称矩阵</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36</a:t>
            </a:fld>
            <a:endParaRPr lang="zh-CN" altLang="en-US"/>
          </a:p>
        </p:txBody>
      </p:sp>
    </p:spTree>
    <p:extLst>
      <p:ext uri="{BB962C8B-B14F-4D97-AF65-F5344CB8AC3E}">
        <p14:creationId xmlns:p14="http://schemas.microsoft.com/office/powerpoint/2010/main" val="2255819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panose="02000503000000020004" pitchFamily="2" charset="0"/>
              </a:rPr>
              <a:t>第二个是绝对距离，</a:t>
            </a:r>
            <a:endParaRPr lang="en-US" altLang="zh-CN" b="0" i="0" dirty="0">
              <a:solidFill>
                <a:srgbClr val="333333"/>
              </a:solidFill>
              <a:effectLst/>
              <a:latin typeface="Helvetica Neue" panose="02000503000000020004" pitchFamily="2" charset="0"/>
            </a:endParaRPr>
          </a:p>
          <a:p>
            <a:endParaRPr lang="en-US" altLang="zh-CN" b="0" i="0" dirty="0">
              <a:solidFill>
                <a:srgbClr val="333333"/>
              </a:solidFill>
              <a:effectLst/>
              <a:latin typeface="Helvetica Neue" panose="02000503000000020004" pitchFamily="2" charset="0"/>
            </a:endParaRPr>
          </a:p>
          <a:p>
            <a:r>
              <a:rPr lang="zh-CN" altLang="en-US" b="0" i="0" dirty="0">
                <a:solidFill>
                  <a:srgbClr val="333333"/>
                </a:solidFill>
                <a:effectLst/>
                <a:latin typeface="Helvetica Neue" panose="02000503000000020004" pitchFamily="2" charset="0"/>
              </a:rPr>
              <a:t>第三个。。。爱因斯坦的老师</a:t>
            </a:r>
            <a:endParaRPr lang="en-US" altLang="zh-CN" b="0" i="0" dirty="0">
              <a:solidFill>
                <a:srgbClr val="333333"/>
              </a:solidFill>
              <a:effectLst/>
              <a:latin typeface="Helvetica Neue" panose="02000503000000020004" pitchFamily="2" charset="0"/>
            </a:endParaRPr>
          </a:p>
          <a:p>
            <a:endParaRPr lang="en-US" altLang="zh-CN" b="0" i="0" dirty="0">
              <a:solidFill>
                <a:srgbClr val="333333"/>
              </a:solidFill>
              <a:effectLst/>
              <a:latin typeface="Helvetica Neue" panose="02000503000000020004" pitchFamily="2" charset="0"/>
            </a:endParaRPr>
          </a:p>
          <a:p>
            <a:r>
              <a:rPr lang="zh-CN" altLang="en-US" b="0" i="0" dirty="0">
                <a:solidFill>
                  <a:srgbClr val="333333"/>
                </a:solidFill>
                <a:effectLst/>
                <a:latin typeface="Helvetica Neue" panose="02000503000000020004" pitchFamily="2" charset="0"/>
              </a:rPr>
              <a:t>第四个。。。。切比雪夫距离</a:t>
            </a:r>
            <a:endParaRPr lang="en-US" altLang="zh-CN" b="0" i="0" dirty="0">
              <a:solidFill>
                <a:srgbClr val="333333"/>
              </a:solidFill>
              <a:effectLst/>
              <a:latin typeface="Helvetica Neue" panose="02000503000000020004" pitchFamily="2" charset="0"/>
            </a:endParaRPr>
          </a:p>
          <a:p>
            <a:endParaRPr lang="en-US" altLang="zh-CN" b="0" i="0" dirty="0">
              <a:solidFill>
                <a:srgbClr val="333333"/>
              </a:solidFill>
              <a:effectLst/>
              <a:latin typeface="Helvetica Neue" panose="02000503000000020004" pitchFamily="2" charset="0"/>
            </a:endParaRPr>
          </a:p>
          <a:p>
            <a:endParaRPr lang="en-US" altLang="zh-CN" b="0" i="0" dirty="0">
              <a:solidFill>
                <a:srgbClr val="333333"/>
              </a:solidFill>
              <a:effectLst/>
              <a:latin typeface="Helvetica Neue" panose="02000503000000020004" pitchFamily="2" charset="0"/>
            </a:endParaRPr>
          </a:p>
          <a:p>
            <a:endParaRPr lang="en-US" altLang="zh-CN" b="0" i="0" dirty="0">
              <a:solidFill>
                <a:srgbClr val="333333"/>
              </a:solidFill>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37</a:t>
            </a:fld>
            <a:endParaRPr lang="zh-CN" altLang="en-US"/>
          </a:p>
        </p:txBody>
      </p:sp>
    </p:spTree>
    <p:extLst>
      <p:ext uri="{BB962C8B-B14F-4D97-AF65-F5344CB8AC3E}">
        <p14:creationId xmlns:p14="http://schemas.microsoft.com/office/powerpoint/2010/main" val="1114275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对于两个向量。。。</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38</a:t>
            </a:fld>
            <a:endParaRPr lang="zh-CN" altLang="en-US"/>
          </a:p>
        </p:txBody>
      </p:sp>
    </p:spTree>
    <p:extLst>
      <p:ext uri="{BB962C8B-B14F-4D97-AF65-F5344CB8AC3E}">
        <p14:creationId xmlns:p14="http://schemas.microsoft.com/office/powerpoint/2010/main" val="1854704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差，两个向量相减  的范数实现。。。得到结果。。。但是。。。</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39</a:t>
            </a:fld>
            <a:endParaRPr lang="zh-CN" altLang="en-US"/>
          </a:p>
        </p:txBody>
      </p:sp>
    </p:spTree>
    <p:extLst>
      <p:ext uri="{BB962C8B-B14F-4D97-AF65-F5344CB8AC3E}">
        <p14:creationId xmlns:p14="http://schemas.microsoft.com/office/powerpoint/2010/main" val="57612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前面主要是方差最大化，，，这里是重构最小化。。。。哪个在前，，，，</a:t>
            </a:r>
            <a:endParaRPr kumimoji="1" lang="en-US" altLang="zh-CN" dirty="0"/>
          </a:p>
          <a:p>
            <a:endParaRPr kumimoji="1" lang="en-US" altLang="zh-CN" dirty="0"/>
          </a:p>
          <a:p>
            <a:r>
              <a:rPr kumimoji="1" lang="zh-CN" altLang="en-US" dirty="0"/>
              <a:t>数据</a:t>
            </a:r>
            <a:r>
              <a:rPr kumimoji="1" lang="en-US" altLang="zh-CN" dirty="0"/>
              <a:t>x</a:t>
            </a:r>
            <a:r>
              <a:rPr kumimoji="1" lang="zh-CN" altLang="en-US" dirty="0"/>
              <a:t>，</a:t>
            </a:r>
            <a:r>
              <a:rPr kumimoji="1" lang="en-US" altLang="zh-CN" dirty="0"/>
              <a:t>n</a:t>
            </a:r>
            <a:r>
              <a:rPr kumimoji="1" lang="zh-CN" altLang="en-US" dirty="0"/>
              <a:t>个样本，每个样本是</a:t>
            </a:r>
            <a:r>
              <a:rPr kumimoji="1" lang="en-US" altLang="zh-CN" dirty="0"/>
              <a:t>d</a:t>
            </a:r>
            <a:r>
              <a:rPr kumimoji="1" lang="zh-CN" altLang="en-US" dirty="0"/>
              <a:t>维。。。。</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4</a:t>
            </a:fld>
            <a:endParaRPr lang="zh-CN" altLang="en-US"/>
          </a:p>
        </p:txBody>
      </p:sp>
    </p:spTree>
    <p:extLst>
      <p:ext uri="{BB962C8B-B14F-4D97-AF65-F5344CB8AC3E}">
        <p14:creationId xmlns:p14="http://schemas.microsoft.com/office/powerpoint/2010/main" val="3878102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linalg</a:t>
            </a:r>
            <a:r>
              <a:rPr kumimoji="1" lang="zh-CN" altLang="en-US" dirty="0"/>
              <a:t>，线性代数。。。</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40</a:t>
            </a:fld>
            <a:endParaRPr lang="zh-CN" altLang="en-US"/>
          </a:p>
        </p:txBody>
      </p:sp>
    </p:spTree>
    <p:extLst>
      <p:ext uri="{BB962C8B-B14F-4D97-AF65-F5344CB8AC3E}">
        <p14:creationId xmlns:p14="http://schemas.microsoft.com/office/powerpoint/2010/main" val="1254902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我们也可以用</a:t>
            </a:r>
            <a:r>
              <a:rPr kumimoji="1" lang="en-US" altLang="zh-CN" dirty="0" err="1"/>
              <a:t>vector_norm,j</a:t>
            </a:r>
            <a:r>
              <a:rPr kumimoji="1" lang="zh-CN" altLang="en-US" dirty="0"/>
              <a:t>尽量用这个</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41</a:t>
            </a:fld>
            <a:endParaRPr lang="zh-CN" altLang="en-US"/>
          </a:p>
        </p:txBody>
      </p:sp>
    </p:spTree>
    <p:extLst>
      <p:ext uri="{BB962C8B-B14F-4D97-AF65-F5344CB8AC3E}">
        <p14:creationId xmlns:p14="http://schemas.microsoft.com/office/powerpoint/2010/main" val="1013083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solidFill>
                <a:schemeClr val="tx1"/>
              </a:solidFill>
              <a:latin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Times New Roman" panose="02020603050405020304" pitchFamily="18" charset="0"/>
              </a:rPr>
              <a:t>需要对向量空间 </a:t>
            </a:r>
            <a:r>
              <a:rPr lang="en-US" altLang="zh-CN" dirty="0">
                <a:solidFill>
                  <a:schemeClr val="tx1"/>
                </a:solidFill>
                <a:latin typeface="Times New Roman" panose="02020603050405020304" pitchFamily="18" charset="0"/>
              </a:rPr>
              <a:t>Rn</a:t>
            </a:r>
            <a:r>
              <a:rPr lang="zh-CN" altLang="en-US" dirty="0">
                <a:solidFill>
                  <a:schemeClr val="tx1"/>
                </a:solidFill>
                <a:latin typeface="Times New Roman" panose="02020603050405020304" pitchFamily="18" charset="0"/>
              </a:rPr>
              <a:t>或者矩阵空间 </a:t>
            </a:r>
            <a:r>
              <a:rPr lang="en-US" altLang="zh-CN" dirty="0">
                <a:solidFill>
                  <a:schemeClr val="tx1"/>
                </a:solidFill>
                <a:latin typeface="Times New Roman" panose="02020603050405020304" pitchFamily="18" charset="0"/>
              </a:rPr>
              <a:t>R</a:t>
            </a:r>
            <a:r>
              <a:rPr lang="zh-CN" altLang="en-US" dirty="0">
                <a:solidFill>
                  <a:schemeClr val="tx1"/>
                </a:solidFill>
                <a:latin typeface="Times New Roman" panose="02020603050405020304" pitchFamily="18" charset="0"/>
              </a:rPr>
              <a:t> </a:t>
            </a:r>
            <a:r>
              <a:rPr lang="en-US" altLang="zh-CN" dirty="0" err="1">
                <a:solidFill>
                  <a:schemeClr val="tx1"/>
                </a:solidFill>
                <a:latin typeface="Times New Roman" panose="02020603050405020304" pitchFamily="18" charset="0"/>
              </a:rPr>
              <a:t>nxn</a:t>
            </a:r>
            <a:r>
              <a:rPr lang="zh-CN" altLang="en-US" dirty="0">
                <a:solidFill>
                  <a:schemeClr val="tx1"/>
                </a:solidFill>
                <a:latin typeface="Times New Roman" panose="02020603050405020304" pitchFamily="18" charset="0"/>
              </a:rPr>
              <a:t>的元素大小给出某种度量，即向量范数或者矩阵范数</a:t>
            </a:r>
          </a:p>
          <a:p>
            <a:endParaRPr kumimoji="1" lang="en-US" altLang="zh-CN" dirty="0"/>
          </a:p>
          <a:p>
            <a:endParaRPr kumimoji="1" lang="en-US" altLang="zh-CN" dirty="0"/>
          </a:p>
          <a:p>
            <a:r>
              <a:rPr kumimoji="1" lang="zh-CN" altLang="en-US" dirty="0"/>
              <a:t>矩阵，向量。。。。范数可以设置的内容是不一样的。。。</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42</a:t>
            </a:fld>
            <a:endParaRPr lang="zh-CN" altLang="en-US"/>
          </a:p>
        </p:txBody>
      </p:sp>
    </p:spTree>
    <p:extLst>
      <p:ext uri="{BB962C8B-B14F-4D97-AF65-F5344CB8AC3E}">
        <p14:creationId xmlns:p14="http://schemas.microsoft.com/office/powerpoint/2010/main" val="2787197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下面我们来学习一下范数的定义。。。。</a:t>
            </a:r>
            <a:endParaRPr kumimoji="1" lang="en-US" altLang="zh-CN" dirty="0"/>
          </a:p>
          <a:p>
            <a:endParaRPr kumimoji="1" lang="en-US" altLang="zh-CN" dirty="0"/>
          </a:p>
          <a:p>
            <a:r>
              <a:rPr kumimoji="1" lang="zh-CN" altLang="en-US" dirty="0"/>
              <a:t>首先是向量范数</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43</a:t>
            </a:fld>
            <a:endParaRPr lang="zh-CN" altLang="en-US"/>
          </a:p>
        </p:txBody>
      </p:sp>
    </p:spTree>
    <p:extLst>
      <p:ext uri="{BB962C8B-B14F-4D97-AF65-F5344CB8AC3E}">
        <p14:creationId xmlns:p14="http://schemas.microsoft.com/office/powerpoint/2010/main" val="2251464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solidFill>
                <a:schemeClr val="tx1"/>
              </a:solidFill>
              <a:latin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dirty="0">
                <a:solidFill>
                  <a:schemeClr val="tx1"/>
                </a:solidFill>
                <a:latin typeface="Times New Roman" panose="02020603050405020304" pitchFamily="18" charset="0"/>
              </a:rPr>
              <a:t>1.</a:t>
            </a:r>
            <a:r>
              <a:rPr kumimoji="1" lang="zh-CN" altLang="en-US" dirty="0">
                <a:solidFill>
                  <a:schemeClr val="tx1"/>
                </a:solidFill>
                <a:latin typeface="Times New Roman" panose="02020603050405020304" pitchFamily="18" charset="0"/>
              </a:rPr>
              <a:t>非负性不满足，</a:t>
            </a:r>
            <a:r>
              <a:rPr kumimoji="1" lang="en-US" altLang="zh-CN" dirty="0">
                <a:solidFill>
                  <a:schemeClr val="tx1"/>
                </a:solidFill>
                <a:latin typeface="Times New Roman" panose="02020603050405020304" pitchFamily="18" charset="0"/>
              </a:rPr>
              <a:t>x1</a:t>
            </a:r>
            <a:r>
              <a:rPr kumimoji="1" lang="zh-CN" altLang="en-US" dirty="0">
                <a:solidFill>
                  <a:schemeClr val="tx1"/>
                </a:solidFill>
                <a:latin typeface="Times New Roman" panose="02020603050405020304" pitchFamily="18" charset="0"/>
              </a:rPr>
              <a:t> </a:t>
            </a:r>
            <a:r>
              <a:rPr kumimoji="1" lang="en-US" altLang="zh-CN" dirty="0">
                <a:solidFill>
                  <a:schemeClr val="tx1"/>
                </a:solidFill>
                <a:latin typeface="Times New Roman" panose="02020603050405020304" pitchFamily="18" charset="0"/>
              </a:rPr>
              <a:t>=</a:t>
            </a:r>
            <a:r>
              <a:rPr kumimoji="1" lang="zh-CN" altLang="en-US" dirty="0">
                <a:solidFill>
                  <a:schemeClr val="tx1"/>
                </a:solidFill>
                <a:latin typeface="Times New Roman" panose="02020603050405020304" pitchFamily="18" charset="0"/>
              </a:rPr>
              <a:t> </a:t>
            </a:r>
            <a:r>
              <a:rPr kumimoji="1" lang="en-US" altLang="zh-CN" dirty="0">
                <a:solidFill>
                  <a:schemeClr val="tx1"/>
                </a:solidFill>
                <a:latin typeface="Times New Roman" panose="02020603050405020304" pitchFamily="18" charset="0"/>
              </a:rPr>
              <a:t>0</a:t>
            </a:r>
            <a:r>
              <a:rPr kumimoji="1" lang="zh-CN" altLang="en-US" dirty="0">
                <a:solidFill>
                  <a:schemeClr val="tx1"/>
                </a:solidFill>
                <a:latin typeface="Times New Roman" panose="02020603050405020304" pitchFamily="18" charset="0"/>
              </a:rPr>
              <a:t>   </a:t>
            </a:r>
            <a:r>
              <a:rPr kumimoji="1" lang="en-US" altLang="zh-CN" dirty="0">
                <a:solidFill>
                  <a:schemeClr val="tx1"/>
                </a:solidFill>
                <a:latin typeface="Times New Roman" panose="02020603050405020304" pitchFamily="18" charset="0"/>
              </a:rPr>
              <a:t>x2=-1</a:t>
            </a:r>
            <a:r>
              <a:rPr kumimoji="1" lang="zh-CN" altLang="en-US" dirty="0">
                <a:solidFill>
                  <a:schemeClr val="tx1"/>
                </a:solidFill>
                <a:latin typeface="Times New Roman" panose="02020603050405020304" pitchFamily="18" charset="0"/>
              </a:rPr>
              <a:t>， </a:t>
            </a:r>
            <a:r>
              <a:rPr kumimoji="1" lang="en-US" altLang="zh-CN" dirty="0">
                <a:solidFill>
                  <a:schemeClr val="tx1"/>
                </a:solidFill>
                <a:latin typeface="Times New Roman" panose="02020603050405020304" pitchFamily="18" charset="0"/>
              </a:rPr>
              <a:t>x3=2</a:t>
            </a:r>
          </a:p>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dirty="0">
                <a:solidFill>
                  <a:schemeClr val="tx1"/>
                </a:solidFill>
                <a:latin typeface="Times New Roman" panose="02020603050405020304" pitchFamily="18" charset="0"/>
              </a:rPr>
              <a:t>2</a:t>
            </a:r>
            <a:r>
              <a:rPr kumimoji="1" lang="zh-CN" altLang="en-US" dirty="0">
                <a:solidFill>
                  <a:schemeClr val="tx1"/>
                </a:solidFill>
                <a:latin typeface="Times New Roman" panose="02020603050405020304" pitchFamily="18" charset="0"/>
              </a:rPr>
              <a:t> 非负性不满足  </a:t>
            </a:r>
            <a:endParaRPr kumimoji="1" lang="en-US" altLang="zh-CN" dirty="0">
              <a:solidFill>
                <a:schemeClr val="tx1"/>
              </a:solidFill>
              <a:latin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solidFill>
                <a:schemeClr val="tx1"/>
              </a:solidFill>
              <a:latin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dirty="0">
                <a:solidFill>
                  <a:schemeClr val="tx1"/>
                </a:solidFill>
                <a:latin typeface="Times New Roman" panose="02020603050405020304" pitchFamily="18" charset="0"/>
              </a:rPr>
              <a:t>3</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solidFill>
                <a:schemeClr val="tx1"/>
              </a:solidFill>
              <a:latin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dirty="0">
                <a:solidFill>
                  <a:schemeClr val="tx1"/>
                </a:solidFill>
                <a:latin typeface="Times New Roman" panose="02020603050405020304" pitchFamily="18" charset="0"/>
              </a:rPr>
              <a:t>4 </a:t>
            </a:r>
            <a:r>
              <a:rPr kumimoji="1" lang="zh-CN" altLang="en-US" dirty="0">
                <a:solidFill>
                  <a:schemeClr val="tx1"/>
                </a:solidFill>
                <a:latin typeface="Times New Roman" panose="02020603050405020304" pitchFamily="18" charset="0"/>
              </a:rPr>
              <a:t>都满足</a:t>
            </a: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44</a:t>
            </a:fld>
            <a:endParaRPr lang="zh-CN" altLang="en-US"/>
          </a:p>
        </p:txBody>
      </p:sp>
    </p:spTree>
    <p:extLst>
      <p:ext uri="{BB962C8B-B14F-4D97-AF65-F5344CB8AC3E}">
        <p14:creationId xmlns:p14="http://schemas.microsoft.com/office/powerpoint/2010/main" val="1774813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b="1" dirty="0"/>
              <a:t>常见的。。。有</a:t>
            </a:r>
            <a:endParaRPr lang="en-US" altLang="zh-CN" b="1"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b="1" dirty="0"/>
              <a:t>倾向于产生稀疏解</a:t>
            </a:r>
            <a:r>
              <a:rPr lang="zh-CN" altLang="en-US" dirty="0"/>
              <a:t>：</a:t>
            </a:r>
            <a:r>
              <a:rPr lang="en" altLang="zh-CN" dirty="0"/>
              <a:t>L1 </a:t>
            </a:r>
            <a:r>
              <a:rPr lang="zh-CN" altLang="en-US" dirty="0"/>
              <a:t>范数具有“稀疏诱导”特性。当对一个优化问题施加 </a:t>
            </a:r>
            <a:r>
              <a:rPr lang="en" altLang="zh-CN" dirty="0"/>
              <a:t>L1 </a:t>
            </a:r>
            <a:r>
              <a:rPr lang="zh-CN" altLang="en-US" dirty="0"/>
              <a:t>范数的正则化约束时，模型会倾向于使得许多参数为零，从而得到稀疏解。这意味着很多不重要的特征会被自动去除，使模型的复杂度降低，并保留最相关的特征。</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r>
              <a:rPr lang="zh-CN" altLang="en-US" dirty="0"/>
              <a:t>其中：</a:t>
            </a:r>
          </a:p>
          <a:p>
            <a:pPr>
              <a:buFont typeface="Arial" panose="020B0604020202020204" pitchFamily="34" charset="0"/>
              <a:buChar char="•"/>
            </a:pPr>
            <a:r>
              <a:rPr lang="en" altLang="zh-CN" dirty="0" err="1"/>
              <a:t>yiy_iyi</a:t>
            </a:r>
            <a:r>
              <a:rPr lang="en" altLang="zh-CN" dirty="0"/>
              <a:t>​ </a:t>
            </a:r>
            <a:r>
              <a:rPr lang="zh-CN" altLang="en-US" dirty="0"/>
              <a:t>是目标，</a:t>
            </a:r>
          </a:p>
          <a:p>
            <a:pPr>
              <a:buFont typeface="Arial" panose="020B0604020202020204" pitchFamily="34" charset="0"/>
              <a:buChar char="•"/>
            </a:pPr>
            <a:r>
              <a:rPr lang="en" altLang="zh-CN" dirty="0" err="1"/>
              <a:t>xijx</a:t>
            </a:r>
            <a:r>
              <a:rPr lang="en" altLang="zh-CN" dirty="0"/>
              <a:t>_{</a:t>
            </a:r>
            <a:r>
              <a:rPr lang="en" altLang="zh-CN" dirty="0" err="1"/>
              <a:t>ij</a:t>
            </a:r>
            <a:r>
              <a:rPr lang="en" altLang="zh-CN" dirty="0"/>
              <a:t>}</a:t>
            </a:r>
            <a:r>
              <a:rPr lang="en" altLang="zh-CN" dirty="0" err="1"/>
              <a:t>xij</a:t>
            </a:r>
            <a:r>
              <a:rPr lang="en" altLang="zh-CN" dirty="0"/>
              <a:t>​ </a:t>
            </a:r>
            <a:r>
              <a:rPr lang="zh-CN" altLang="en-US" dirty="0"/>
              <a:t>是输入的特征，</a:t>
            </a:r>
          </a:p>
          <a:p>
            <a:pPr>
              <a:buFont typeface="Arial" panose="020B0604020202020204" pitchFamily="34" charset="0"/>
              <a:buChar char="•"/>
            </a:pPr>
            <a:r>
              <a:rPr lang="el-GR" altLang="zh-CN" dirty="0"/>
              <a:t>β</a:t>
            </a:r>
            <a:r>
              <a:rPr lang="en" altLang="zh-CN" dirty="0"/>
              <a:t>j\</a:t>
            </a:r>
            <a:r>
              <a:rPr lang="en" altLang="zh-CN" dirty="0" err="1"/>
              <a:t>beta_j</a:t>
            </a:r>
            <a:r>
              <a:rPr lang="el-GR" altLang="zh-CN" dirty="0"/>
              <a:t>β</a:t>
            </a:r>
            <a:r>
              <a:rPr lang="en" altLang="zh-CN" dirty="0"/>
              <a:t>j​ </a:t>
            </a:r>
            <a:r>
              <a:rPr lang="zh-CN" altLang="en-US" dirty="0"/>
              <a:t>是回归系数，</a:t>
            </a:r>
          </a:p>
          <a:p>
            <a:pPr>
              <a:buFont typeface="Arial" panose="020B0604020202020204" pitchFamily="34" charset="0"/>
              <a:buChar char="•"/>
            </a:pPr>
            <a:r>
              <a:rPr lang="el-GR" altLang="zh-CN" dirty="0"/>
              <a:t>λ\</a:t>
            </a:r>
            <a:r>
              <a:rPr lang="en" altLang="zh-CN" dirty="0"/>
              <a:t>lambda</a:t>
            </a:r>
            <a:r>
              <a:rPr lang="el-GR" altLang="zh-CN" dirty="0"/>
              <a:t>λ </a:t>
            </a:r>
            <a:r>
              <a:rPr lang="zh-CN" altLang="en-US" dirty="0"/>
              <a:t>是正则化强度，控制 </a:t>
            </a:r>
            <a:r>
              <a:rPr lang="en" altLang="zh-CN" dirty="0"/>
              <a:t>L1 </a:t>
            </a:r>
            <a:r>
              <a:rPr lang="zh-CN" altLang="en-US" dirty="0"/>
              <a:t>正则化项的影响。</a:t>
            </a:r>
          </a:p>
          <a:p>
            <a:r>
              <a:rPr lang="zh-CN" altLang="en-US" dirty="0"/>
              <a:t>通过引入 </a:t>
            </a:r>
            <a:r>
              <a:rPr lang="en" altLang="zh-CN" dirty="0"/>
              <a:t>L1 </a:t>
            </a:r>
            <a:r>
              <a:rPr lang="zh-CN" altLang="en-US" dirty="0"/>
              <a:t>正则化项 </a:t>
            </a:r>
            <a:r>
              <a:rPr lang="el-GR" altLang="zh-CN" dirty="0"/>
              <a:t>λ∑</a:t>
            </a:r>
            <a:r>
              <a:rPr lang="en" altLang="zh-CN" dirty="0"/>
              <a:t>j=1p∣</a:t>
            </a:r>
            <a:r>
              <a:rPr lang="el-GR" altLang="zh-CN" dirty="0"/>
              <a:t>β</a:t>
            </a:r>
            <a:r>
              <a:rPr lang="en" altLang="zh-CN" dirty="0"/>
              <a:t>j∣\lambda \sum_{j=1}^{p} |\</a:t>
            </a:r>
            <a:r>
              <a:rPr lang="en" altLang="zh-CN" dirty="0" err="1"/>
              <a:t>beta_j</a:t>
            </a:r>
            <a:r>
              <a:rPr lang="en" altLang="zh-CN" dirty="0"/>
              <a:t>|</a:t>
            </a:r>
            <a:r>
              <a:rPr lang="el-GR" altLang="zh-CN" dirty="0"/>
              <a:t>λ∑</a:t>
            </a:r>
            <a:r>
              <a:rPr lang="en" altLang="zh-CN" dirty="0"/>
              <a:t>j=1p​∣</a:t>
            </a:r>
            <a:r>
              <a:rPr lang="el-GR" altLang="zh-CN" dirty="0"/>
              <a:t>β</a:t>
            </a:r>
            <a:r>
              <a:rPr lang="en" altLang="zh-CN" dirty="0"/>
              <a:t>j​∣</a:t>
            </a:r>
            <a:r>
              <a:rPr lang="zh-CN" altLang="en" dirty="0"/>
              <a:t>，</a:t>
            </a:r>
            <a:r>
              <a:rPr lang="en" altLang="zh-CN" dirty="0"/>
              <a:t>Lasso </a:t>
            </a:r>
            <a:r>
              <a:rPr lang="zh-CN" altLang="en-US" dirty="0"/>
              <a:t>回归会让部分系数 </a:t>
            </a:r>
            <a:r>
              <a:rPr lang="el-GR" altLang="zh-CN" dirty="0"/>
              <a:t>β</a:t>
            </a:r>
            <a:r>
              <a:rPr lang="en" altLang="zh-CN" dirty="0"/>
              <a:t>j\</a:t>
            </a:r>
            <a:r>
              <a:rPr lang="en" altLang="zh-CN" dirty="0" err="1"/>
              <a:t>beta_j</a:t>
            </a:r>
            <a:r>
              <a:rPr lang="el-GR" altLang="zh-CN" dirty="0"/>
              <a:t>β</a:t>
            </a:r>
            <a:r>
              <a:rPr lang="en" altLang="zh-CN" dirty="0"/>
              <a:t>j​ </a:t>
            </a:r>
            <a:r>
              <a:rPr lang="zh-CN" altLang="en-US" dirty="0"/>
              <a:t>变为零，从而实现特征选择。</a:t>
            </a:r>
          </a:p>
          <a:p>
            <a:pPr>
              <a:buFont typeface="Arial" panose="020B0604020202020204" pitchFamily="34" charset="0"/>
              <a:buChar char="•"/>
            </a:pPr>
            <a:endParaRPr lang="zh-CN" alt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45</a:t>
            </a:fld>
            <a:endParaRPr lang="zh-CN" altLang="en-US"/>
          </a:p>
        </p:txBody>
      </p:sp>
    </p:spTree>
    <p:extLst>
      <p:ext uri="{BB962C8B-B14F-4D97-AF65-F5344CB8AC3E}">
        <p14:creationId xmlns:p14="http://schemas.microsoft.com/office/powerpoint/2010/main" val="2847171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为什么会使，看一个更简单的例子。。。</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考虑。。。得到的一个解就是。。。。</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软阈值算子是对输入值应用一种非线性变换，根据设定的阈值 </a:t>
            </a:r>
            <a:r>
              <a:rPr lang="el-GR" altLang="zh-CN" dirty="0"/>
              <a:t>λ</a:t>
            </a:r>
            <a:r>
              <a:rPr lang="zh-CN" altLang="el-GR" dirty="0"/>
              <a:t>，</a:t>
            </a:r>
            <a:r>
              <a:rPr lang="zh-CN" altLang="en-US" dirty="0"/>
              <a:t>对数据进行缩放和截断</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软阈值算子将绝对值小于或等于阈值 </a:t>
            </a:r>
            <a:r>
              <a:rPr lang="el-GR" altLang="zh-CN" dirty="0"/>
              <a:t>λ</a:t>
            </a:r>
            <a:r>
              <a:rPr lang="zh-CN" altLang="en-US" dirty="0"/>
              <a:t>的数据压缩为零，将绝对值大于 </a:t>
            </a:r>
            <a:r>
              <a:rPr lang="el-GR" altLang="zh-CN" dirty="0"/>
              <a:t>λ</a:t>
            </a:r>
            <a:r>
              <a:rPr lang="zh-CN" altLang="en-US" dirty="0"/>
              <a:t>的数据缩小 </a:t>
            </a:r>
            <a:r>
              <a:rPr lang="el-GR" altLang="zh-CN" dirty="0"/>
              <a:t>λ</a:t>
            </a:r>
            <a:r>
              <a:rPr lang="zh-CN" altLang="en-US" dirty="0"/>
              <a:t>的量。这种处理使得许多小的、可能是噪声的值被消除，得到一个稀疏的表示</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物理意义：在逼近 </a:t>
            </a:r>
            <a:r>
              <a:rPr lang="en" altLang="zh-CN" dirty="0"/>
              <a:t>y </a:t>
            </a:r>
            <a:r>
              <a:rPr lang="zh-CN" altLang="en-US" dirty="0"/>
              <a:t>的同时，鼓励 </a:t>
            </a:r>
            <a:r>
              <a:rPr lang="en" altLang="zh-CN" dirty="0"/>
              <a:t>x </a:t>
            </a:r>
            <a:r>
              <a:rPr lang="zh-CN" altLang="en-US" dirty="0"/>
              <a:t>的稀疏性。</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在信号处理领域，软阈值算子用于</a:t>
            </a:r>
            <a:r>
              <a:rPr lang="zh-CN" altLang="en-US" b="1" dirty="0"/>
              <a:t>消除噪声</a:t>
            </a:r>
            <a:r>
              <a:rPr lang="zh-CN" altLang="en-US" dirty="0"/>
              <a:t>。通过将小于阈值的频率成分去除，可以保留信号的主要部分，去除噪声。</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稀疏表示：将数据表示为少数基的线性组合，减少存储空间或提高计算效率。</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网络</a:t>
            </a:r>
            <a:r>
              <a:rPr lang="en-US" altLang="zh-CN" dirty="0"/>
              <a:t>filter</a:t>
            </a:r>
            <a:r>
              <a:rPr lang="zh-CN" altLang="en-US" dirty="0"/>
              <a:t>剪枝：软阈值算子使得一些系数变为零，从而选择出重要的特征。</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46</a:t>
            </a:fld>
            <a:endParaRPr lang="zh-CN" altLang="en-US"/>
          </a:p>
        </p:txBody>
      </p:sp>
    </p:spTree>
    <p:extLst>
      <p:ext uri="{BB962C8B-B14F-4D97-AF65-F5344CB8AC3E}">
        <p14:creationId xmlns:p14="http://schemas.microsoft.com/office/powerpoint/2010/main" val="3172170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第二个常用的。。。</a:t>
            </a:r>
            <a:endParaRPr lang="en-US" altLang="zh-CN" dirty="0"/>
          </a:p>
          <a:p>
            <a:endParaRPr lang="en-US" altLang="zh-CN" dirty="0"/>
          </a:p>
          <a:p>
            <a:endParaRPr lang="en-US" altLang="zh-CN" dirty="0"/>
          </a:p>
          <a:p>
            <a:r>
              <a:rPr lang="zh-CN" altLang="en-US" dirty="0"/>
              <a:t>与普通最小二乘法 ，岭回归的解中额外添加了 </a:t>
            </a:r>
            <a:r>
              <a:rPr lang="el-GR" altLang="zh-CN" dirty="0"/>
              <a:t>λ</a:t>
            </a:r>
            <a:r>
              <a:rPr lang="en" altLang="zh-CN" dirty="0"/>
              <a:t>I\lambda I</a:t>
            </a:r>
            <a:r>
              <a:rPr lang="el-GR" altLang="zh-CN" dirty="0"/>
              <a:t>λ</a:t>
            </a:r>
            <a:r>
              <a:rPr lang="en" altLang="zh-CN" dirty="0"/>
              <a:t>I </a:t>
            </a:r>
            <a:r>
              <a:rPr lang="zh-CN" altLang="en-US" dirty="0"/>
              <a:t>项。这项修正增强了矩阵 的稳定性，即使</a:t>
            </a:r>
            <a:r>
              <a:rPr lang="en" altLang="zh-CN" dirty="0"/>
              <a:t> </a:t>
            </a:r>
            <a:r>
              <a:rPr lang="zh-CN" altLang="en-US" dirty="0"/>
              <a:t>的条件数很大或接近奇异时，仍然可以得到稳定的解。</a:t>
            </a:r>
          </a:p>
          <a:p>
            <a:r>
              <a:rPr lang="zh-CN" altLang="en-US" b="1" dirty="0"/>
              <a:t>为什么 </a:t>
            </a:r>
            <a:r>
              <a:rPr lang="en" altLang="zh-CN" b="1" dirty="0"/>
              <a:t>L2 </a:t>
            </a:r>
            <a:r>
              <a:rPr lang="zh-CN" altLang="en-US" b="1" dirty="0"/>
              <a:t>范数有效？</a:t>
            </a:r>
            <a:endParaRPr lang="en-US" altLang="zh-CN" b="1" dirty="0"/>
          </a:p>
          <a:p>
            <a:endParaRPr lang="en-US" altLang="zh-CN" b="1" dirty="0"/>
          </a:p>
          <a:p>
            <a:r>
              <a:rPr lang="zh-CN" altLang="en-US" b="1" dirty="0"/>
              <a:t>左右有什么呢？</a:t>
            </a:r>
          </a:p>
          <a:p>
            <a:pPr>
              <a:buFont typeface="+mj-lt"/>
              <a:buAutoNum type="arabicPeriod"/>
            </a:pPr>
            <a:r>
              <a:rPr lang="zh-CN" altLang="en-US" b="1" dirty="0"/>
              <a:t>解决多重共线性问题</a:t>
            </a:r>
            <a:r>
              <a:rPr lang="zh-CN" altLang="en-US" dirty="0"/>
              <a:t>：当特征之间高度相关时，普通最小二乘回归会导致回归系数不稳定，岭回归通过增加 </a:t>
            </a:r>
            <a:r>
              <a:rPr lang="en" altLang="zh-CN" dirty="0"/>
              <a:t>L2 </a:t>
            </a:r>
            <a:r>
              <a:rPr lang="zh-CN" altLang="en-US" dirty="0"/>
              <a:t>正则化项限制了回归系数的大小，从而降低了多重共线性对模型的影响。</a:t>
            </a:r>
          </a:p>
          <a:p>
            <a:pPr>
              <a:buFont typeface="+mj-lt"/>
              <a:buAutoNum type="arabicPeriod"/>
            </a:pPr>
            <a:r>
              <a:rPr lang="zh-CN" altLang="en-US" b="1" dirty="0"/>
              <a:t>防止过拟合</a:t>
            </a:r>
            <a:r>
              <a:rPr lang="zh-CN" altLang="en-US" dirty="0"/>
              <a:t>：</a:t>
            </a:r>
            <a:r>
              <a:rPr lang="en" altLang="zh-CN" dirty="0"/>
              <a:t>L2 </a:t>
            </a:r>
            <a:r>
              <a:rPr lang="zh-CN" altLang="en-US" dirty="0"/>
              <a:t>范数能够防止模型参数过大，进而减少模型在训练数据上的过拟合。它通过增加正则化项，使得模型在测试集上具有更好的泛化能力。</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b="0" i="0" dirty="0">
                <a:solidFill>
                  <a:srgbClr val="666666"/>
                </a:solidFill>
                <a:effectLst/>
                <a:latin typeface="-apple-system"/>
              </a:rPr>
              <a:t>岭回归的历史可追溯到</a:t>
            </a:r>
            <a:r>
              <a:rPr lang="en-US" altLang="zh-CN" b="0" i="0" dirty="0">
                <a:solidFill>
                  <a:srgbClr val="666666"/>
                </a:solidFill>
                <a:effectLst/>
                <a:latin typeface="-apple-system"/>
              </a:rPr>
              <a:t>1943</a:t>
            </a:r>
            <a:r>
              <a:rPr lang="zh-CN" altLang="en-US" b="0" i="0" dirty="0">
                <a:solidFill>
                  <a:srgbClr val="666666"/>
                </a:solidFill>
                <a:effectLst/>
                <a:latin typeface="-apple-system"/>
              </a:rPr>
              <a:t>年由</a:t>
            </a:r>
            <a:r>
              <a:rPr lang="en" altLang="zh-CN" b="0" i="0" dirty="0" err="1">
                <a:solidFill>
                  <a:srgbClr val="666666"/>
                </a:solidFill>
                <a:effectLst/>
                <a:latin typeface="-apple-system"/>
              </a:rPr>
              <a:t>A.Tikhonov</a:t>
            </a:r>
            <a:r>
              <a:rPr lang="zh-CN" altLang="en-US" b="0" i="0" dirty="0">
                <a:solidFill>
                  <a:srgbClr val="666666"/>
                </a:solidFill>
                <a:effectLst/>
                <a:latin typeface="-apple-system"/>
              </a:rPr>
              <a:t>发表在</a:t>
            </a:r>
            <a:r>
              <a:rPr lang="en-US" altLang="zh-CN" b="0" i="0" dirty="0">
                <a:solidFill>
                  <a:srgbClr val="666666"/>
                </a:solidFill>
                <a:effectLst/>
                <a:latin typeface="-apple-system"/>
              </a:rPr>
              <a:t>《</a:t>
            </a:r>
            <a:r>
              <a:rPr lang="zh-CN" altLang="en-US" b="0" i="0" dirty="0">
                <a:solidFill>
                  <a:srgbClr val="666666"/>
                </a:solidFill>
                <a:effectLst/>
                <a:latin typeface="-apple-system"/>
              </a:rPr>
              <a:t>苏联科学院院刊</a:t>
            </a:r>
            <a:r>
              <a:rPr lang="en-US" altLang="zh-CN" b="0" i="0" dirty="0">
                <a:solidFill>
                  <a:srgbClr val="666666"/>
                </a:solidFill>
                <a:effectLst/>
                <a:latin typeface="-apple-system"/>
              </a:rPr>
              <a:t>》</a:t>
            </a:r>
            <a:r>
              <a:rPr lang="zh-CN" altLang="en-US" b="0" i="0" dirty="0">
                <a:solidFill>
                  <a:srgbClr val="666666"/>
                </a:solidFill>
                <a:effectLst/>
                <a:latin typeface="-apple-system"/>
              </a:rPr>
              <a:t>上的一篇文章，我们知道计算机是在</a:t>
            </a:r>
            <a:r>
              <a:rPr lang="en-US" altLang="zh-CN" b="0" i="0" dirty="0">
                <a:solidFill>
                  <a:srgbClr val="666666"/>
                </a:solidFill>
                <a:effectLst/>
                <a:latin typeface="-apple-system"/>
              </a:rPr>
              <a:t>1946</a:t>
            </a:r>
            <a:r>
              <a:rPr lang="zh-CN" altLang="en-US" b="0" i="0" dirty="0">
                <a:solidFill>
                  <a:srgbClr val="666666"/>
                </a:solidFill>
                <a:effectLst/>
                <a:latin typeface="-apple-system"/>
              </a:rPr>
              <a:t>年发明出来的，由此可见，这是一个历史悠久的算法，至今依旧有生命力，属于经典算法之一。</a:t>
            </a:r>
            <a:endParaRPr lang="en-US" altLang="zh-CN" b="0" i="0" dirty="0">
              <a:solidFill>
                <a:srgbClr val="666666"/>
              </a:solidFill>
              <a:effectLst/>
              <a:latin typeface="-apple-system"/>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b="0" i="0" dirty="0">
              <a:solidFill>
                <a:srgbClr val="666666"/>
              </a:solidFill>
              <a:effectLst/>
              <a:latin typeface="-apple-system"/>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 altLang="zh-CN" dirty="0"/>
              <a:t>L2 </a:t>
            </a:r>
            <a:r>
              <a:rPr lang="zh-CN" altLang="en-US" dirty="0"/>
              <a:t>范数会使所有参数趋向于较小的值，但不会主动使它们为零。</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a:p>
            <a:r>
              <a:rPr lang="en" altLang="zh-CN" b="1" dirty="0"/>
              <a:t>L1 </a:t>
            </a:r>
            <a:r>
              <a:rPr lang="zh-CN" altLang="en-US" b="1" dirty="0"/>
              <a:t>范数与 </a:t>
            </a:r>
            <a:r>
              <a:rPr lang="en" altLang="zh-CN" b="1" dirty="0"/>
              <a:t>L2 </a:t>
            </a:r>
            <a:r>
              <a:rPr lang="zh-CN" altLang="en-US" b="1" dirty="0"/>
              <a:t>范数的区别</a:t>
            </a:r>
          </a:p>
          <a:p>
            <a:pPr>
              <a:buFont typeface="Arial" panose="020B0604020202020204" pitchFamily="34" charset="0"/>
              <a:buChar char="•"/>
            </a:pPr>
            <a:r>
              <a:rPr lang="en" altLang="zh-CN" b="1" dirty="0"/>
              <a:t>L2 </a:t>
            </a:r>
            <a:r>
              <a:rPr lang="zh-CN" altLang="en-US" b="1" dirty="0"/>
              <a:t>范数</a:t>
            </a:r>
            <a:r>
              <a:rPr lang="zh-CN" altLang="en-US" dirty="0"/>
              <a:t>会将所有参数都缩小，但很少会使得参数变为零。因此，它更多是控制参数大小，使模型不至于过拟合。</a:t>
            </a:r>
          </a:p>
          <a:p>
            <a:pPr>
              <a:buFont typeface="Arial" panose="020B0604020202020204" pitchFamily="34" charset="0"/>
              <a:buChar char="•"/>
            </a:pPr>
            <a:r>
              <a:rPr lang="en" altLang="zh-CN" b="1" dirty="0"/>
              <a:t>L1 </a:t>
            </a:r>
            <a:r>
              <a:rPr lang="zh-CN" altLang="en-US" b="1" dirty="0"/>
              <a:t>范数</a:t>
            </a:r>
            <a:r>
              <a:rPr lang="zh-CN" altLang="en-US" dirty="0"/>
              <a:t>则会直接产生稀疏解，即让一些参数等于零，这意味着在处理高维问题时可以实现特征选择。</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47</a:t>
            </a:fld>
            <a:endParaRPr lang="zh-CN" altLang="en-US"/>
          </a:p>
        </p:txBody>
      </p:sp>
    </p:spTree>
    <p:extLst>
      <p:ext uri="{BB962C8B-B14F-4D97-AF65-F5344CB8AC3E}">
        <p14:creationId xmlns:p14="http://schemas.microsoft.com/office/powerpoint/2010/main" val="1792858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48</a:t>
            </a:fld>
            <a:endParaRPr lang="zh-CN" altLang="en-US"/>
          </a:p>
        </p:txBody>
      </p:sp>
    </p:spTree>
    <p:extLst>
      <p:ext uri="{BB962C8B-B14F-4D97-AF65-F5344CB8AC3E}">
        <p14:creationId xmlns:p14="http://schemas.microsoft.com/office/powerpoint/2010/main" val="3323563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49</a:t>
            </a:fld>
            <a:endParaRPr lang="zh-CN" altLang="en-US"/>
          </a:p>
        </p:txBody>
      </p:sp>
    </p:spTree>
    <p:extLst>
      <p:ext uri="{BB962C8B-B14F-4D97-AF65-F5344CB8AC3E}">
        <p14:creationId xmlns:p14="http://schemas.microsoft.com/office/powerpoint/2010/main" val="4233280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推导过程</a:t>
            </a:r>
            <a:endParaRPr kumimoji="1" lang="en-US" altLang="zh-CN" dirty="0"/>
          </a:p>
          <a:p>
            <a:endParaRPr kumimoji="1" lang="en-US" altLang="zh-CN" dirty="0"/>
          </a:p>
          <a:p>
            <a:r>
              <a:rPr kumimoji="1" lang="zh-CN" altLang="en-US" dirty="0"/>
              <a:t>中心化  减去均值</a:t>
            </a:r>
            <a:endParaRPr kumimoji="1" lang="en-US" altLang="zh-CN" dirty="0"/>
          </a:p>
          <a:p>
            <a:endParaRPr kumimoji="1" lang="en-US" altLang="zh-CN" dirty="0"/>
          </a:p>
          <a:p>
            <a:r>
              <a:rPr kumimoji="1" lang="zh-CN" altLang="en-US" dirty="0"/>
              <a:t>映射，重构</a:t>
            </a:r>
            <a:endParaRPr kumimoji="1" lang="en-US" altLang="zh-CN" dirty="0"/>
          </a:p>
          <a:p>
            <a:endParaRPr kumimoji="1" lang="en-US" altLang="zh-CN" dirty="0"/>
          </a:p>
          <a:p>
            <a:endParaRPr kumimoji="1" lang="en-US" altLang="zh-CN" dirty="0"/>
          </a:p>
          <a:p>
            <a:r>
              <a:rPr kumimoji="1" lang="zh-CN" altLang="en-US" dirty="0"/>
              <a:t>大模型</a:t>
            </a:r>
            <a:r>
              <a:rPr kumimoji="1" lang="en-US" altLang="zh-CN" dirty="0"/>
              <a:t>Lora</a:t>
            </a:r>
          </a:p>
          <a:p>
            <a:endParaRPr kumimoji="1" lang="en-US" altLang="zh-CN" dirty="0"/>
          </a:p>
          <a:p>
            <a:endParaRPr kumimoji="1" lang="en-US" altLang="zh-CN" dirty="0"/>
          </a:p>
          <a:p>
            <a:r>
              <a:rPr lang="zh-CN" altLang="en-US" dirty="0"/>
              <a:t>假设在预训练模型中，有一个权重矩阵 </a:t>
            </a:r>
            <a:r>
              <a:rPr lang="en" altLang="zh-CN" dirty="0"/>
              <a:t>W0∈dxk</a:t>
            </a:r>
            <a:r>
              <a:rPr lang="zh-CN" altLang="en" dirty="0"/>
              <a:t>。</a:t>
            </a:r>
            <a:r>
              <a:rPr lang="en" altLang="zh-CN" dirty="0" err="1"/>
              <a:t>LoRA</a:t>
            </a:r>
            <a:r>
              <a:rPr lang="en" altLang="zh-CN" dirty="0"/>
              <a:t> </a:t>
            </a:r>
            <a:r>
              <a:rPr lang="en" altLang="zh-CN" dirty="0" err="1"/>
              <a:t>LoRA</a:t>
            </a:r>
            <a:r>
              <a:rPr lang="en" altLang="zh-CN" dirty="0"/>
              <a:t>: Low-Rank Adaptation of Large Language Models</a:t>
            </a:r>
            <a:r>
              <a:rPr lang="zh-CN" altLang="en-US" dirty="0"/>
              <a:t> （</a:t>
            </a:r>
            <a:r>
              <a:rPr lang="en-US" altLang="zh-CN" dirty="0"/>
              <a:t>7000</a:t>
            </a:r>
            <a:r>
              <a:rPr lang="zh-CN" altLang="en-US" dirty="0"/>
              <a:t>次引用）</a:t>
            </a:r>
            <a:endParaRPr lang="en" altLang="zh-CN" dirty="0"/>
          </a:p>
          <a:p>
            <a:endParaRPr lang="en" altLang="zh-CN" dirty="0"/>
          </a:p>
          <a:p>
            <a:r>
              <a:rPr lang="zh-CN" altLang="en-US" dirty="0"/>
              <a:t>的目标是学习一个权重更新 </a:t>
            </a:r>
            <a:r>
              <a:rPr lang="zh-CN" altLang="en" dirty="0"/>
              <a:t>，</a:t>
            </a:r>
            <a:r>
              <a:rPr lang="zh-CN" altLang="en-US" dirty="0"/>
              <a:t>使得新的权重矩阵为 </a:t>
            </a:r>
            <a:r>
              <a:rPr lang="en" altLang="zh-CN" dirty="0"/>
              <a:t>W=</a:t>
            </a:r>
            <a:r>
              <a:rPr lang="zh-CN" altLang="en" dirty="0"/>
              <a:t>。</a:t>
            </a:r>
          </a:p>
          <a:p>
            <a:r>
              <a:rPr lang="zh-CN" altLang="en-US" dirty="0"/>
              <a:t>然而，直接学习 </a:t>
            </a:r>
            <a:r>
              <a:rPr lang="el-GR" altLang="zh-CN" dirty="0"/>
              <a:t>Δ</a:t>
            </a:r>
            <a:r>
              <a:rPr lang="en" altLang="zh-CN" dirty="0"/>
              <a:t>W</a:t>
            </a:r>
            <a:r>
              <a:rPr lang="zh-CN" altLang="en-US" dirty="0"/>
              <a:t> 仍然需要大量的参数。</a:t>
            </a:r>
            <a:r>
              <a:rPr lang="en" altLang="zh-CN" dirty="0" err="1"/>
              <a:t>LoRA</a:t>
            </a:r>
            <a:r>
              <a:rPr lang="en" altLang="zh-CN" dirty="0"/>
              <a:t> </a:t>
            </a:r>
            <a:r>
              <a:rPr lang="zh-CN" altLang="en-US" dirty="0"/>
              <a:t>通过低秩分解，将 </a:t>
            </a:r>
            <a:r>
              <a:rPr lang="el-GR" altLang="zh-CN" dirty="0"/>
              <a:t>Δ</a:t>
            </a:r>
            <a:r>
              <a:rPr lang="en" altLang="zh-CN" dirty="0"/>
              <a:t>W\Delta W</a:t>
            </a:r>
            <a:r>
              <a:rPr lang="el-GR" altLang="zh-CN" dirty="0"/>
              <a:t>Δ</a:t>
            </a:r>
            <a:r>
              <a:rPr lang="en" altLang="zh-CN" dirty="0"/>
              <a:t>W </a:t>
            </a:r>
            <a:r>
              <a:rPr lang="zh-CN" altLang="en-US" dirty="0"/>
              <a:t>表示为两个小矩阵的乘积：</a:t>
            </a:r>
          </a:p>
          <a:p>
            <a:r>
              <a:rPr lang="el-GR" altLang="zh-CN" dirty="0"/>
              <a:t>Δ</a:t>
            </a:r>
            <a:r>
              <a:rPr lang="en" altLang="zh-CN" dirty="0"/>
              <a:t>W=ABT</a:t>
            </a:r>
            <a:r>
              <a:rPr lang="zh-CN" altLang="en-US" dirty="0"/>
              <a:t>其中：</a:t>
            </a:r>
          </a:p>
          <a:p>
            <a:pPr>
              <a:buFont typeface="Arial" panose="020B0604020202020204" pitchFamily="34" charset="0"/>
              <a:buChar char="•"/>
            </a:pPr>
            <a:r>
              <a:rPr lang="en" altLang="zh-CN" dirty="0"/>
              <a:t>A</a:t>
            </a:r>
            <a:r>
              <a:rPr lang="zh-CN" altLang="en-US" dirty="0"/>
              <a:t>   </a:t>
            </a:r>
            <a:r>
              <a:rPr lang="en" altLang="zh-CN" dirty="0"/>
              <a:t>×r</a:t>
            </a:r>
          </a:p>
          <a:p>
            <a:pPr>
              <a:buFont typeface="Arial" panose="020B0604020202020204" pitchFamily="34" charset="0"/>
              <a:buChar char="•"/>
            </a:pPr>
            <a:r>
              <a:rPr lang="en" altLang="zh-CN" dirty="0"/>
              <a:t>B</a:t>
            </a:r>
            <a:r>
              <a:rPr lang="zh-CN" altLang="en-US" dirty="0"/>
              <a:t>  </a:t>
            </a:r>
            <a:r>
              <a:rPr lang="en" altLang="zh-CN" dirty="0" err="1"/>
              <a:t>k×r</a:t>
            </a:r>
            <a:endParaRPr lang="en" altLang="zh-CN" dirty="0"/>
          </a:p>
          <a:p>
            <a:pPr>
              <a:buFont typeface="Arial" panose="020B0604020202020204" pitchFamily="34" charset="0"/>
              <a:buChar char="•"/>
            </a:pPr>
            <a:r>
              <a:rPr lang="en" altLang="zh-CN" dirty="0"/>
              <a:t>r</a:t>
            </a:r>
            <a:r>
              <a:rPr lang="en-US" altLang="zh-CN" dirty="0"/>
              <a:t>&lt;</a:t>
            </a:r>
            <a:r>
              <a:rPr lang="zh-CN" altLang="en" dirty="0"/>
              <a:t>，</a:t>
            </a:r>
            <a:r>
              <a:rPr lang="zh-CN" altLang="en-US" dirty="0"/>
              <a:t>表示低秩近似的秩。</a:t>
            </a:r>
          </a:p>
          <a:p>
            <a:r>
              <a:rPr lang="zh-CN" altLang="en-US" dirty="0"/>
              <a:t>通过这种方式，待训练的参数量从 </a:t>
            </a:r>
            <a:r>
              <a:rPr lang="en" altLang="zh-CN" dirty="0" err="1"/>
              <a:t>d×k</a:t>
            </a:r>
            <a:r>
              <a:rPr lang="en" altLang="zh-CN" dirty="0"/>
              <a:t>. </a:t>
            </a:r>
            <a:r>
              <a:rPr lang="zh-CN" altLang="en-US" dirty="0"/>
              <a:t>降低到 </a:t>
            </a:r>
            <a:r>
              <a:rPr lang="en-US" altLang="zh-CN" dirty="0"/>
              <a:t>r</a:t>
            </a:r>
            <a:r>
              <a:rPr lang="zh-CN" altLang="en-US" dirty="0"/>
              <a:t>*（</a:t>
            </a:r>
            <a:r>
              <a:rPr lang="en-US" altLang="zh-CN" dirty="0" err="1"/>
              <a:t>d+k</a:t>
            </a:r>
            <a:r>
              <a:rPr lang="zh-CN" altLang="en-US" dirty="0"/>
              <a:t>）</a:t>
            </a:r>
            <a:r>
              <a:rPr lang="zh-CN" altLang="en" dirty="0"/>
              <a:t>，</a:t>
            </a:r>
            <a:r>
              <a:rPr lang="zh-CN" altLang="en-US" dirty="0"/>
              <a:t>显著减少了计算和存储成本</a:t>
            </a:r>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a:t>
            </a:fld>
            <a:endParaRPr lang="zh-CN" altLang="en-US"/>
          </a:p>
        </p:txBody>
      </p:sp>
    </p:spTree>
    <p:extLst>
      <p:ext uri="{BB962C8B-B14F-4D97-AF65-F5344CB8AC3E}">
        <p14:creationId xmlns:p14="http://schemas.microsoft.com/office/powerpoint/2010/main" val="24833261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50</a:t>
            </a:fld>
            <a:endParaRPr lang="zh-CN" altLang="en-US"/>
          </a:p>
        </p:txBody>
      </p:sp>
    </p:spTree>
    <p:extLst>
      <p:ext uri="{BB962C8B-B14F-4D97-AF65-F5344CB8AC3E}">
        <p14:creationId xmlns:p14="http://schemas.microsoft.com/office/powerpoint/2010/main" val="4039763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p>
          <a:p>
            <a:endParaRPr lang="en-US" altLang="zh-CN" b="1" dirty="0"/>
          </a:p>
          <a:p>
            <a:endParaRPr lang="en-US" altLang="zh-CN" b="1" dirty="0"/>
          </a:p>
          <a:p>
            <a:r>
              <a:rPr lang="zh-CN" altLang="en-US" b="1" dirty="0"/>
              <a:t>应用场景</a:t>
            </a:r>
            <a:r>
              <a:rPr lang="zh-CN" altLang="en-US" dirty="0"/>
              <a:t>：</a:t>
            </a:r>
          </a:p>
          <a:p>
            <a:pPr>
              <a:buFont typeface="Arial" panose="020B0604020202020204" pitchFamily="34" charset="0"/>
              <a:buChar char="•"/>
            </a:pPr>
            <a:r>
              <a:rPr lang="zh-CN" altLang="en-US" b="1" dirty="0"/>
              <a:t>离群值检测</a:t>
            </a:r>
            <a:r>
              <a:rPr lang="zh-CN" altLang="en-US" dirty="0"/>
              <a:t>：无穷范数可用于判断数据集中是否存在过大的异常值，从而帮助数据清理或过滤。</a:t>
            </a:r>
          </a:p>
          <a:p>
            <a:pPr>
              <a:buFont typeface="Arial" panose="020B0604020202020204" pitchFamily="34" charset="0"/>
              <a:buChar char="•"/>
            </a:pPr>
            <a:r>
              <a:rPr lang="zh-CN" altLang="en-US" b="1" dirty="0"/>
              <a:t>特征选择</a:t>
            </a:r>
            <a:r>
              <a:rPr lang="zh-CN" altLang="en-US" dirty="0"/>
              <a:t>：在高维数据中，无穷范数有助于识别哪些特征值的极端变化更大，从而帮助识别哪些特征可能对模型更为重要。</a:t>
            </a:r>
          </a:p>
          <a:p>
            <a:r>
              <a:rPr lang="en-US" altLang="zh-CN" b="1" dirty="0"/>
              <a:t>5. </a:t>
            </a:r>
            <a:r>
              <a:rPr lang="zh-CN" altLang="en-US" b="1" dirty="0"/>
              <a:t>图像处理和计算机视觉</a:t>
            </a:r>
          </a:p>
          <a:p>
            <a:r>
              <a:rPr lang="zh-CN" altLang="en-US" dirty="0"/>
              <a:t>在图像处理和计算机视觉中，无穷范数常用于衡量两幅图像之间的最大差异。这对于评估图像中的最明显差异或衡量局部区域的最大变化非常有用。</a:t>
            </a:r>
          </a:p>
          <a:p>
            <a:r>
              <a:rPr lang="zh-CN" altLang="en-US" b="1" dirty="0"/>
              <a:t>应用场景</a:t>
            </a:r>
            <a:r>
              <a:rPr lang="zh-CN" altLang="en-US" dirty="0"/>
              <a:t>：</a:t>
            </a:r>
          </a:p>
          <a:p>
            <a:pPr>
              <a:buFont typeface="Arial" panose="020B0604020202020204" pitchFamily="34" charset="0"/>
              <a:buChar char="•"/>
            </a:pPr>
            <a:r>
              <a:rPr lang="zh-CN" altLang="en-US" b="1" dirty="0"/>
              <a:t>图像比较</a:t>
            </a:r>
            <a:r>
              <a:rPr lang="zh-CN" altLang="en-US" dirty="0"/>
              <a:t>：在图像差异检测中，无穷范数可以用于衡量两幅图像在某个像素上的最大差异，特别是在检测局部显著变化时。</a:t>
            </a:r>
          </a:p>
          <a:p>
            <a:pPr>
              <a:buFont typeface="Arial" panose="020B0604020202020204" pitchFamily="34" charset="0"/>
              <a:buChar char="•"/>
            </a:pPr>
            <a:r>
              <a:rPr lang="zh-CN" altLang="en-US" b="1" dirty="0"/>
              <a:t>图像增强</a:t>
            </a:r>
            <a:r>
              <a:rPr lang="zh-CN" altLang="en-US" dirty="0"/>
              <a:t>：在某些图像处理算法中，可以通过无穷范数来确保图像中的最大增强程度不超过某一特定范围。</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51</a:t>
            </a:fld>
            <a:endParaRPr lang="zh-CN" altLang="en-US"/>
          </a:p>
        </p:txBody>
      </p:sp>
    </p:spTree>
    <p:extLst>
      <p:ext uri="{BB962C8B-B14F-4D97-AF65-F5344CB8AC3E}">
        <p14:creationId xmlns:p14="http://schemas.microsoft.com/office/powerpoint/2010/main" val="10411170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在二维空间中，我们可以通过图形直观地理解不同范数的几何形状。假设 </a:t>
            </a:r>
            <a:r>
              <a:rPr lang="en" altLang="zh-CN" dirty="0"/>
              <a:t>x∈R2</a:t>
            </a:r>
            <a:r>
              <a:rPr lang="zh-CN" altLang="en" dirty="0"/>
              <a:t>，</a:t>
            </a:r>
            <a:r>
              <a:rPr lang="zh-CN" altLang="en-US" dirty="0"/>
              <a:t>每种范数会产生不同的“等距离线”：</a:t>
            </a:r>
          </a:p>
          <a:p>
            <a:pPr>
              <a:buFont typeface="Arial" panose="020B0604020202020204" pitchFamily="34" charset="0"/>
              <a:buChar char="•"/>
            </a:pPr>
            <a:r>
              <a:rPr lang="zh-CN" altLang="en-US" dirty="0"/>
              <a:t>对于 </a:t>
            </a:r>
            <a:r>
              <a:rPr lang="en" altLang="zh-CN" dirty="0"/>
              <a:t>L1 </a:t>
            </a:r>
            <a:r>
              <a:rPr lang="zh-CN" altLang="en-US" dirty="0"/>
              <a:t>范数，等距线是一个菱形，因为它表示沿着坐标轴方向的距离和。</a:t>
            </a:r>
          </a:p>
          <a:p>
            <a:pPr>
              <a:buFont typeface="Arial" panose="020B0604020202020204" pitchFamily="34" charset="0"/>
              <a:buChar char="•"/>
            </a:pPr>
            <a:r>
              <a:rPr lang="zh-CN" altLang="en-US" dirty="0"/>
              <a:t>对于 </a:t>
            </a:r>
            <a:r>
              <a:rPr lang="en" altLang="zh-CN" dirty="0"/>
              <a:t>L2 </a:t>
            </a:r>
            <a:r>
              <a:rPr lang="zh-CN" altLang="en-US" dirty="0"/>
              <a:t>范数，等距线是一个圆，表示经典的欧几里得距离。</a:t>
            </a:r>
          </a:p>
          <a:p>
            <a:pPr>
              <a:buFont typeface="Arial" panose="020B0604020202020204" pitchFamily="34" charset="0"/>
              <a:buChar char="•"/>
            </a:pPr>
            <a:r>
              <a:rPr lang="zh-CN" altLang="en-US" dirty="0"/>
              <a:t>对于无穷范数，等距线是一个正方形，表示在所有方向上最大值的绝对值。</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r>
              <a:rPr lang="en-US" altLang="zh-CN" dirty="0"/>
              <a:t>L1</a:t>
            </a:r>
            <a:r>
              <a:rPr lang="zh-CN" altLang="en-US" dirty="0"/>
              <a:t>和</a:t>
            </a:r>
            <a:r>
              <a:rPr lang="en-US" altLang="zh-CN" dirty="0"/>
              <a:t>L2</a:t>
            </a:r>
            <a:r>
              <a:rPr lang="zh-CN" altLang="en-US" dirty="0"/>
              <a:t>范数经常用于优化问题的正则化中。。。。</a:t>
            </a:r>
            <a:endParaRPr lang="en-US" altLang="zh-CN" dirty="0"/>
          </a:p>
          <a:p>
            <a:r>
              <a:rPr lang="zh-CN" altLang="en-US" dirty="0"/>
              <a:t>正则化</a:t>
            </a:r>
            <a:r>
              <a:rPr lang="en-US" altLang="zh-CN" dirty="0"/>
              <a:t>(</a:t>
            </a:r>
            <a:r>
              <a:rPr lang="en" altLang="zh-CN" dirty="0"/>
              <a:t>Regularization)</a:t>
            </a:r>
            <a:r>
              <a:rPr lang="zh-CN" altLang="en-US" dirty="0"/>
              <a:t>是在被优化的目标函数中，添加一项与常数因子</a:t>
            </a:r>
            <a:r>
              <a:rPr lang="el-GR" altLang="zh-CN" dirty="0"/>
              <a:t>λ</a:t>
            </a:r>
            <a:r>
              <a:rPr lang="zh-CN" altLang="en-US" dirty="0"/>
              <a:t>相乘</a:t>
            </a:r>
            <a:r>
              <a:rPr lang="en-US" altLang="zh-CN" dirty="0"/>
              <a:t>(</a:t>
            </a:r>
            <a:r>
              <a:rPr lang="zh-CN" altLang="en-US" dirty="0"/>
              <a:t>有时候也使用</a:t>
            </a:r>
            <a:r>
              <a:rPr lang="el-GR" altLang="zh-CN" dirty="0"/>
              <a:t>α)</a:t>
            </a:r>
            <a:r>
              <a:rPr lang="zh-CN" altLang="en-US" dirty="0"/>
              <a:t>的参数，这一项就叫做正则项。我们很容易知道，由于目标函数总是向最小化方向发展，则被加进来的这一项会受到惩罚使之更倾向于小。具体的理解可以参考我的</a:t>
            </a:r>
            <a:r>
              <a:rPr lang="en-US" altLang="zh-CN" dirty="0"/>
              <a:t>《</a:t>
            </a:r>
            <a:r>
              <a:rPr lang="en" altLang="zh-CN" dirty="0"/>
              <a:t>L1</a:t>
            </a:r>
            <a:r>
              <a:rPr lang="zh-CN" altLang="en-US" dirty="0"/>
              <a:t>与</a:t>
            </a:r>
            <a:r>
              <a:rPr lang="en" altLang="zh-CN" dirty="0"/>
              <a:t>L2</a:t>
            </a:r>
            <a:r>
              <a:rPr lang="zh-CN" altLang="en-US" dirty="0"/>
              <a:t>正则化</a:t>
            </a:r>
            <a:r>
              <a:rPr lang="en-US" altLang="zh-CN" dirty="0"/>
              <a:t>》</a:t>
            </a:r>
            <a:r>
              <a:rPr lang="zh-CN" altLang="en-US" dirty="0"/>
              <a:t>。以下是线性回归带正则化的目标函数表达式。</a:t>
            </a:r>
            <a:endParaRPr lang="en-US" altLang="zh-CN" dirty="0"/>
          </a:p>
          <a:p>
            <a:endParaRPr lang="en-US" altLang="zh-CN" dirty="0"/>
          </a:p>
          <a:p>
            <a:r>
              <a:rPr lang="zh-CN" altLang="en-US" dirty="0"/>
              <a:t>以上是正则化的感性认识以及其工作原理。我们常用的正则化为</a:t>
            </a:r>
            <a:r>
              <a:rPr lang="en" altLang="zh-CN" dirty="0"/>
              <a:t>L1</a:t>
            </a:r>
            <a:r>
              <a:rPr lang="zh-CN" altLang="en-US" dirty="0"/>
              <a:t>和</a:t>
            </a:r>
            <a:r>
              <a:rPr lang="en" altLang="zh-CN" dirty="0"/>
              <a:t>L2</a:t>
            </a:r>
            <a:r>
              <a:rPr lang="zh-CN" altLang="en-US" dirty="0"/>
              <a:t>正则化，也称</a:t>
            </a:r>
            <a:r>
              <a:rPr lang="en" altLang="zh-CN" dirty="0"/>
              <a:t>L1</a:t>
            </a:r>
            <a:r>
              <a:rPr lang="zh-CN" altLang="en-US" dirty="0"/>
              <a:t>范数正则化与</a:t>
            </a:r>
            <a:r>
              <a:rPr lang="en" altLang="zh-CN" dirty="0"/>
              <a:t>L2</a:t>
            </a:r>
            <a:r>
              <a:rPr lang="zh-CN" altLang="en-US" dirty="0"/>
              <a:t>范数正则化。</a:t>
            </a:r>
            <a:endParaRPr lang="en-US" altLang="zh-CN" dirty="0"/>
          </a:p>
          <a:p>
            <a:endParaRPr lang="en-US" altLang="zh-CN" dirty="0"/>
          </a:p>
          <a:p>
            <a:r>
              <a:rPr lang="zh-CN" altLang="en-US" dirty="0"/>
              <a:t>这两种正则化都可以用来降低过拟合的风险，但是</a:t>
            </a:r>
            <a:r>
              <a:rPr lang="en" altLang="zh-CN" dirty="0"/>
              <a:t>L1</a:t>
            </a:r>
            <a:r>
              <a:rPr lang="zh-CN" altLang="en-US" dirty="0"/>
              <a:t>正则化比</a:t>
            </a:r>
            <a:r>
              <a:rPr lang="en" altLang="zh-CN" dirty="0"/>
              <a:t>L2</a:t>
            </a:r>
            <a:r>
              <a:rPr lang="zh-CN" altLang="en-US" dirty="0"/>
              <a:t>正则化多一个优势在于，其可以更容易获得稀疏</a:t>
            </a:r>
            <a:r>
              <a:rPr lang="en-US" altLang="zh-CN" dirty="0"/>
              <a:t>(</a:t>
            </a:r>
            <a:r>
              <a:rPr lang="en" altLang="zh-CN" dirty="0"/>
              <a:t>sparse)</a:t>
            </a:r>
            <a:r>
              <a:rPr lang="zh-CN" altLang="en-US" dirty="0"/>
              <a:t>解，即其会有更少的非零分量。</a:t>
            </a:r>
          </a:p>
          <a:p>
            <a:endParaRPr lang="en-US" altLang="zh-CN" dirty="0"/>
          </a:p>
          <a:p>
            <a:r>
              <a:rPr lang="zh-CN" altLang="en-US" b="0" i="0" dirty="0">
                <a:solidFill>
                  <a:srgbClr val="252933"/>
                </a:solidFill>
                <a:effectLst/>
                <a:latin typeface="-apple-system"/>
              </a:rPr>
              <a:t>我举一个直观的例子。假设</a:t>
            </a:r>
            <a:r>
              <a:rPr lang="en" altLang="zh-CN" b="0" i="0" dirty="0">
                <a:solidFill>
                  <a:srgbClr val="252933"/>
                </a:solidFill>
                <a:effectLst/>
                <a:latin typeface="-apple-system"/>
              </a:rPr>
              <a:t>x</a:t>
            </a:r>
            <a:r>
              <a:rPr lang="zh-CN" altLang="en-US" b="0" i="0" dirty="0">
                <a:solidFill>
                  <a:srgbClr val="252933"/>
                </a:solidFill>
                <a:effectLst/>
                <a:latin typeface="-apple-system"/>
              </a:rPr>
              <a:t>仅仅有两个属性，于是根据线性回归的目标函数求解，</a:t>
            </a:r>
            <a:r>
              <a:rPr lang="en" altLang="zh-CN" b="0" i="0" dirty="0">
                <a:solidFill>
                  <a:srgbClr val="252933"/>
                </a:solidFill>
                <a:effectLst/>
                <a:latin typeface="-apple-system"/>
              </a:rPr>
              <a:t>w</a:t>
            </a:r>
            <a:r>
              <a:rPr lang="zh-CN" altLang="en-US" b="0" i="0" dirty="0">
                <a:solidFill>
                  <a:srgbClr val="252933"/>
                </a:solidFill>
                <a:effectLst/>
                <a:latin typeface="-apple-system"/>
              </a:rPr>
              <a:t>都之后有两个分量。即</a:t>
            </a:r>
            <a:r>
              <a:rPr lang="en" altLang="zh-CN" b="0" i="0" dirty="0">
                <a:solidFill>
                  <a:srgbClr val="252933"/>
                </a:solidFill>
                <a:effectLst/>
                <a:latin typeface="-apple-system"/>
              </a:rPr>
              <a:t>w1</a:t>
            </a:r>
            <a:r>
              <a:rPr lang="zh-CN" altLang="en-US" b="0" i="0" dirty="0">
                <a:solidFill>
                  <a:srgbClr val="252933"/>
                </a:solidFill>
                <a:effectLst/>
                <a:latin typeface="-apple-system"/>
              </a:rPr>
              <a:t>与</a:t>
            </a:r>
            <a:r>
              <a:rPr lang="en" altLang="zh-CN" b="0" i="0" dirty="0">
                <a:solidFill>
                  <a:srgbClr val="252933"/>
                </a:solidFill>
                <a:effectLst/>
                <a:latin typeface="-apple-system"/>
              </a:rPr>
              <a:t>w2</a:t>
            </a:r>
            <a:r>
              <a:rPr lang="zh-CN" altLang="en" b="0" i="0" dirty="0">
                <a:solidFill>
                  <a:srgbClr val="252933"/>
                </a:solidFill>
                <a:effectLst/>
                <a:latin typeface="-apple-system"/>
              </a:rPr>
              <a:t>，</a:t>
            </a:r>
            <a:r>
              <a:rPr lang="zh-CN" altLang="en-US" b="0" i="0" dirty="0">
                <a:solidFill>
                  <a:srgbClr val="252933"/>
                </a:solidFill>
                <a:effectLst/>
                <a:latin typeface="-apple-system"/>
              </a:rPr>
              <a:t>以此为坐标轴，画出一个坐标系。如图所示</a:t>
            </a:r>
            <a:endParaRPr lang="en-US" altLang="zh-CN" b="0" i="0" dirty="0">
              <a:solidFill>
                <a:srgbClr val="252933"/>
              </a:solidFill>
              <a:effectLst/>
              <a:latin typeface="-apple-system"/>
            </a:endParaRPr>
          </a:p>
          <a:p>
            <a:endParaRPr lang="en-US" altLang="zh-CN" b="0" i="0" dirty="0">
              <a:solidFill>
                <a:srgbClr val="252933"/>
              </a:solidFill>
              <a:effectLst/>
              <a:latin typeface="-apple-system"/>
            </a:endParaRPr>
          </a:p>
          <a:p>
            <a:r>
              <a:rPr lang="zh-CN" altLang="en-US" dirty="0"/>
              <a:t>那么我们取在这个</a:t>
            </a:r>
            <a:r>
              <a:rPr lang="en-US" altLang="zh-CN" dirty="0"/>
              <a:t>(</a:t>
            </a:r>
            <a:r>
              <a:rPr lang="en" altLang="zh-CN" dirty="0"/>
              <a:t>w1,w2)</a:t>
            </a:r>
            <a:r>
              <a:rPr lang="zh-CN" altLang="en-US" dirty="0"/>
              <a:t>空间里平方误差取值一样的点连成线，就成了我们的平方误差项等值线。再画出</a:t>
            </a:r>
            <a:r>
              <a:rPr lang="en" altLang="zh-CN" dirty="0"/>
              <a:t>L1</a:t>
            </a:r>
            <a:r>
              <a:rPr lang="zh-CN" altLang="en" dirty="0"/>
              <a:t>，</a:t>
            </a:r>
            <a:r>
              <a:rPr lang="en" altLang="zh-CN" dirty="0"/>
              <a:t>L2</a:t>
            </a:r>
            <a:r>
              <a:rPr lang="zh-CN" altLang="en-US" dirty="0"/>
              <a:t>范数的等值线，即在</a:t>
            </a:r>
            <a:r>
              <a:rPr lang="en-US" altLang="zh-CN" dirty="0"/>
              <a:t>(</a:t>
            </a:r>
            <a:r>
              <a:rPr lang="en" altLang="zh-CN" dirty="0"/>
              <a:t>w1,w2)</a:t>
            </a:r>
            <a:r>
              <a:rPr lang="zh-CN" altLang="en-US" dirty="0"/>
              <a:t>空间中</a:t>
            </a:r>
            <a:r>
              <a:rPr lang="en" altLang="zh-CN" dirty="0"/>
              <a:t>L1</a:t>
            </a:r>
            <a:r>
              <a:rPr lang="zh-CN" altLang="en-US" dirty="0"/>
              <a:t>范数与</a:t>
            </a:r>
            <a:r>
              <a:rPr lang="en" altLang="zh-CN" dirty="0"/>
              <a:t>L2</a:t>
            </a:r>
            <a:r>
              <a:rPr lang="zh-CN" altLang="en-US" dirty="0"/>
              <a:t>范数取值相同的点的连线，如图所示。我们知道，平方误差等值线与正则化项等值线的交点为</a:t>
            </a:r>
            <a:r>
              <a:rPr lang="zh-CN" altLang="en-US" b="1" dirty="0"/>
              <a:t>带正则化项的线性回归目标函数</a:t>
            </a:r>
            <a:r>
              <a:rPr lang="zh-CN" altLang="en-US" dirty="0"/>
              <a:t>的解。我们从图中可以看出，平方误差等值线与</a:t>
            </a:r>
            <a:r>
              <a:rPr lang="en" altLang="zh-CN" dirty="0"/>
              <a:t>L1</a:t>
            </a:r>
            <a:r>
              <a:rPr lang="zh-CN" altLang="en-US" dirty="0"/>
              <a:t>正则化等值线的交点，在坐标轴的频率更高，即</a:t>
            </a:r>
            <a:r>
              <a:rPr lang="en" altLang="zh-CN" dirty="0"/>
              <a:t>w1</a:t>
            </a:r>
            <a:r>
              <a:rPr lang="zh-CN" altLang="en-US" dirty="0"/>
              <a:t>或</a:t>
            </a:r>
            <a:r>
              <a:rPr lang="en" altLang="zh-CN" dirty="0"/>
              <a:t>w2</a:t>
            </a:r>
            <a:r>
              <a:rPr lang="zh-CN" altLang="en-US" dirty="0"/>
              <a:t>为</a:t>
            </a:r>
            <a:r>
              <a:rPr lang="en-US" altLang="zh-CN" dirty="0"/>
              <a:t>0</a:t>
            </a:r>
            <a:r>
              <a:rPr lang="zh-CN" altLang="en-US" dirty="0"/>
              <a:t>；二平方误差等值线与</a:t>
            </a:r>
            <a:r>
              <a:rPr lang="en" altLang="zh-CN" dirty="0"/>
              <a:t>L2</a:t>
            </a:r>
            <a:r>
              <a:rPr lang="zh-CN" altLang="en-US" dirty="0"/>
              <a:t>正则化等值线的交点更容易出现在象限中，即</a:t>
            </a:r>
            <a:r>
              <a:rPr lang="en" altLang="zh-CN" dirty="0"/>
              <a:t>w1</a:t>
            </a:r>
            <a:r>
              <a:rPr lang="zh-CN" altLang="en-US" dirty="0"/>
              <a:t>与</a:t>
            </a:r>
            <a:r>
              <a:rPr lang="en" altLang="zh-CN" dirty="0"/>
              <a:t>w2</a:t>
            </a:r>
            <a:r>
              <a:rPr lang="zh-CN" altLang="en-US" dirty="0"/>
              <a:t>均不为</a:t>
            </a:r>
            <a:r>
              <a:rPr lang="en-US" altLang="zh-CN" dirty="0"/>
              <a:t>0</a:t>
            </a:r>
            <a:r>
              <a:rPr lang="zh-CN" altLang="en-US" dirty="0"/>
              <a:t>。由此可见，采用</a:t>
            </a:r>
            <a:r>
              <a:rPr lang="en" altLang="zh-CN" dirty="0"/>
              <a:t>L1</a:t>
            </a:r>
            <a:r>
              <a:rPr lang="zh-CN" altLang="en-US" dirty="0"/>
              <a:t>范数正则化比</a:t>
            </a:r>
            <a:r>
              <a:rPr lang="en" altLang="zh-CN" dirty="0"/>
              <a:t>L2</a:t>
            </a:r>
            <a:r>
              <a:rPr lang="zh-CN" altLang="en-US" dirty="0"/>
              <a:t>范数更容易得到稀疏解。</a:t>
            </a:r>
            <a:endParaRPr lang="en-US" altLang="zh-CN" dirty="0"/>
          </a:p>
          <a:p>
            <a:endParaRPr lang="en-US" altLang="zh-CN" dirty="0"/>
          </a:p>
          <a:p>
            <a:r>
              <a:rPr lang="zh-CN" altLang="en-US" dirty="0"/>
              <a:t>公式之外，，物理图形上解释了，</a:t>
            </a:r>
            <a:r>
              <a:rPr lang="en-US" altLang="zh-CN" dirty="0"/>
              <a:t>L1</a:t>
            </a:r>
            <a:r>
              <a:rPr lang="zh-CN" altLang="en-US" dirty="0"/>
              <a:t>更容易产生</a:t>
            </a:r>
            <a:r>
              <a:rPr lang="en-US" altLang="zh-CN" dirty="0" err="1"/>
              <a:t>xishujie</a:t>
            </a:r>
            <a:r>
              <a:rPr lang="zh-CN" altLang="en-US" dirty="0"/>
              <a:t>，</a:t>
            </a:r>
            <a:r>
              <a:rPr lang="en-US" altLang="zh-CN" dirty="0"/>
              <a:t>L2</a:t>
            </a:r>
            <a:r>
              <a:rPr lang="zh-CN" altLang="en-US" dirty="0"/>
              <a:t>不会</a:t>
            </a:r>
            <a:endParaRPr lang="en-US" altLang="zh-CN" dirty="0"/>
          </a:p>
          <a:p>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en" altLang="zh-CN" b="0" i="0" dirty="0">
                <a:solidFill>
                  <a:srgbClr val="252933"/>
                </a:solidFill>
                <a:effectLst/>
                <a:latin typeface="-apple-system"/>
              </a:rPr>
              <a:t>L1</a:t>
            </a:r>
            <a:r>
              <a:rPr lang="zh-CN" altLang="en-US" b="0" i="0" dirty="0">
                <a:solidFill>
                  <a:srgbClr val="252933"/>
                </a:solidFill>
                <a:effectLst/>
                <a:latin typeface="-apple-system"/>
              </a:rPr>
              <a:t>对应拉普拉斯分布，</a:t>
            </a:r>
            <a:r>
              <a:rPr lang="en" altLang="zh-CN" b="0" i="0" dirty="0">
                <a:solidFill>
                  <a:srgbClr val="252933"/>
                </a:solidFill>
                <a:effectLst/>
                <a:latin typeface="-apple-system"/>
              </a:rPr>
              <a:t>L2</a:t>
            </a:r>
            <a:r>
              <a:rPr lang="zh-CN" altLang="en-US" b="0" i="0" dirty="0">
                <a:solidFill>
                  <a:srgbClr val="252933"/>
                </a:solidFill>
                <a:effectLst/>
                <a:latin typeface="-apple-system"/>
              </a:rPr>
              <a:t>对应高斯分布，</a:t>
            </a:r>
            <a:r>
              <a:rPr lang="en" altLang="zh-CN" b="0" i="0" dirty="0">
                <a:solidFill>
                  <a:srgbClr val="252933"/>
                </a:solidFill>
                <a:effectLst/>
                <a:latin typeface="-apple-system"/>
              </a:rPr>
              <a:t>L1</a:t>
            </a:r>
            <a:r>
              <a:rPr lang="zh-CN" altLang="en-US" b="0" i="0" dirty="0">
                <a:solidFill>
                  <a:srgbClr val="252933"/>
                </a:solidFill>
                <a:effectLst/>
                <a:latin typeface="-apple-system"/>
              </a:rPr>
              <a:t>偏向于参数稀疏性</a:t>
            </a:r>
            <a:endParaRPr lang="en-US" altLang="zh-CN" b="0" i="0" dirty="0">
              <a:solidFill>
                <a:srgbClr val="252933"/>
              </a:solidFill>
              <a:effectLst/>
              <a:latin typeface="-apple-system"/>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b="0" i="0" dirty="0">
              <a:solidFill>
                <a:srgbClr val="252933"/>
              </a:solidFill>
              <a:effectLst/>
              <a:latin typeface="-apple-system"/>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52</a:t>
            </a:fld>
            <a:endParaRPr lang="zh-CN" altLang="en-US"/>
          </a:p>
        </p:txBody>
      </p:sp>
    </p:spTree>
    <p:extLst>
      <p:ext uri="{BB962C8B-B14F-4D97-AF65-F5344CB8AC3E}">
        <p14:creationId xmlns:p14="http://schemas.microsoft.com/office/powerpoint/2010/main" val="6317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这张图哪里。。。。</a:t>
            </a:r>
            <a:r>
              <a:rPr kumimoji="1" lang="en-US" altLang="zh-CN" dirty="0"/>
              <a:t>PRML</a:t>
            </a:r>
            <a:r>
              <a:rPr kumimoji="1" lang="zh-CN" altLang="en-US" dirty="0"/>
              <a:t>，</a:t>
            </a:r>
            <a:r>
              <a:rPr lang="zh-CN" altLang="en-US" b="0" i="0" dirty="0">
                <a:solidFill>
                  <a:srgbClr val="191B1F"/>
                </a:solidFill>
                <a:effectLst/>
                <a:latin typeface="-apple-system"/>
              </a:rPr>
              <a:t>而</a:t>
            </a:r>
            <a:r>
              <a:rPr lang="en" altLang="zh-CN" b="0" i="0" dirty="0">
                <a:solidFill>
                  <a:srgbClr val="191B1F"/>
                </a:solidFill>
                <a:effectLst/>
                <a:latin typeface="-apple-system"/>
              </a:rPr>
              <a:t>PRML</a:t>
            </a:r>
            <a:r>
              <a:rPr lang="zh-CN" altLang="en" b="0" i="0" dirty="0">
                <a:solidFill>
                  <a:srgbClr val="191B1F"/>
                </a:solidFill>
                <a:effectLst/>
                <a:latin typeface="-apple-system"/>
              </a:rPr>
              <a:t>，</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en" altLang="zh-CN" b="0" i="0" dirty="0">
                <a:solidFill>
                  <a:srgbClr val="191B1F"/>
                </a:solidFill>
                <a:effectLst/>
                <a:latin typeface="-apple-system"/>
              </a:rPr>
              <a:t>RML</a:t>
            </a:r>
            <a:r>
              <a:rPr lang="zh-CN" altLang="en-US" b="0" i="0" dirty="0">
                <a:solidFill>
                  <a:srgbClr val="191B1F"/>
                </a:solidFill>
                <a:effectLst/>
                <a:latin typeface="-apple-system"/>
              </a:rPr>
              <a:t>是机器学习的经典中的经典</a:t>
            </a:r>
            <a:endParaRPr lang="en-US" altLang="zh-CN" b="0" i="0" dirty="0">
              <a:solidFill>
                <a:srgbClr val="191B1F"/>
              </a:solidFill>
              <a:effectLst/>
              <a:latin typeface="-apple-system"/>
            </a:endParaRPr>
          </a:p>
          <a:p>
            <a:endParaRPr lang="en-US" altLang="zh-CN" b="0" i="0" dirty="0">
              <a:solidFill>
                <a:srgbClr val="191B1F"/>
              </a:solidFill>
              <a:effectLst/>
              <a:latin typeface="-apple-system"/>
            </a:endParaRPr>
          </a:p>
          <a:p>
            <a:r>
              <a:rPr lang="zh-CN" altLang="en-US" b="0" i="0" dirty="0">
                <a:solidFill>
                  <a:srgbClr val="191B1F"/>
                </a:solidFill>
                <a:effectLst/>
                <a:latin typeface="-apple-system"/>
              </a:rPr>
              <a:t>最大的作用就是让你知道</a:t>
            </a:r>
            <a:r>
              <a:rPr lang="zh-CN" altLang="en-US" b="1" i="0" dirty="0">
                <a:solidFill>
                  <a:srgbClr val="191B1F"/>
                </a:solidFill>
                <a:effectLst/>
                <a:latin typeface="-apple-system"/>
              </a:rPr>
              <a:t>为什么会有这样的方法，为什么会有这样的模型，它背后的</a:t>
            </a:r>
            <a:r>
              <a:rPr lang="en" altLang="zh-CN" b="1" i="0" dirty="0">
                <a:solidFill>
                  <a:srgbClr val="191B1F"/>
                </a:solidFill>
                <a:effectLst/>
                <a:latin typeface="-apple-system"/>
              </a:rPr>
              <a:t>intuition</a:t>
            </a:r>
            <a:r>
              <a:rPr lang="zh-CN" altLang="en-US" b="1" i="0" dirty="0">
                <a:solidFill>
                  <a:srgbClr val="191B1F"/>
                </a:solidFill>
                <a:effectLst/>
                <a:latin typeface="-apple-system"/>
              </a:rPr>
              <a:t>和</a:t>
            </a:r>
            <a:r>
              <a:rPr lang="en" altLang="zh-CN" b="1" i="0" dirty="0">
                <a:solidFill>
                  <a:srgbClr val="191B1F"/>
                </a:solidFill>
                <a:effectLst/>
                <a:latin typeface="-apple-system"/>
              </a:rPr>
              <a:t>motivation</a:t>
            </a:r>
            <a:r>
              <a:rPr lang="zh-CN" altLang="en-US" b="1" i="0" dirty="0">
                <a:solidFill>
                  <a:srgbClr val="191B1F"/>
                </a:solidFill>
                <a:effectLst/>
                <a:latin typeface="-apple-system"/>
              </a:rPr>
              <a:t>是什么</a:t>
            </a:r>
            <a:endParaRPr lang="en-US" altLang="zh-CN" b="1" i="0" dirty="0">
              <a:solidFill>
                <a:srgbClr val="191B1F"/>
              </a:solidFill>
              <a:effectLst/>
              <a:latin typeface="-apple-system"/>
            </a:endParaRPr>
          </a:p>
          <a:p>
            <a:endParaRPr kumimoji="1" lang="en-US" altLang="zh-CN" b="1" i="0" dirty="0">
              <a:solidFill>
                <a:srgbClr val="191B1F"/>
              </a:solidFill>
              <a:effectLst/>
              <a:latin typeface="-apple-system"/>
            </a:endParaRPr>
          </a:p>
          <a:p>
            <a:r>
              <a:rPr lang="zh-CN" altLang="en-US" b="0" i="0" dirty="0">
                <a:solidFill>
                  <a:srgbClr val="191B1F"/>
                </a:solidFill>
                <a:effectLst/>
                <a:latin typeface="-apple-system"/>
              </a:rPr>
              <a:t>看</a:t>
            </a:r>
            <a:r>
              <a:rPr lang="en" altLang="zh-CN" b="0" i="0" dirty="0">
                <a:solidFill>
                  <a:srgbClr val="191B1F"/>
                </a:solidFill>
                <a:effectLst/>
                <a:latin typeface="-apple-system"/>
              </a:rPr>
              <a:t>PRML</a:t>
            </a:r>
            <a:r>
              <a:rPr lang="zh-CN" altLang="en-US" b="0" i="0" dirty="0">
                <a:solidFill>
                  <a:srgbClr val="191B1F"/>
                </a:solidFill>
                <a:effectLst/>
                <a:latin typeface="-apple-system"/>
              </a:rPr>
              <a:t>会带给你在</a:t>
            </a:r>
            <a:r>
              <a:rPr lang="en" altLang="zh-CN" b="0" i="0" dirty="0">
                <a:solidFill>
                  <a:srgbClr val="191B1F"/>
                </a:solidFill>
                <a:effectLst/>
                <a:latin typeface="-apple-system"/>
              </a:rPr>
              <a:t>Machine Learning</a:t>
            </a:r>
            <a:r>
              <a:rPr lang="zh-CN" altLang="en-US" b="0" i="0" dirty="0">
                <a:solidFill>
                  <a:srgbClr val="191B1F"/>
                </a:solidFill>
                <a:effectLst/>
                <a:latin typeface="-apple-system"/>
              </a:rPr>
              <a:t>上的理解和使用能力</a:t>
            </a:r>
            <a:r>
              <a:rPr lang="en-US" altLang="zh-CN" b="0" i="0" dirty="0">
                <a:solidFill>
                  <a:srgbClr val="191B1F"/>
                </a:solidFill>
                <a:effectLst/>
                <a:latin typeface="-apple-system"/>
              </a:rPr>
              <a:t>,</a:t>
            </a:r>
            <a:r>
              <a:rPr lang="zh-CN" altLang="en-US" b="0" i="0" dirty="0">
                <a:solidFill>
                  <a:srgbClr val="191B1F"/>
                </a:solidFill>
                <a:effectLst/>
                <a:latin typeface="-apple-system"/>
              </a:rPr>
              <a:t>以及英文写作能力，一个质的飞跃。</a:t>
            </a:r>
            <a:endParaRPr kumimoji="1" lang="en-US" altLang="zh-CN" b="1" i="0" dirty="0">
              <a:solidFill>
                <a:srgbClr val="191B1F"/>
              </a:solidFill>
              <a:effectLst/>
              <a:latin typeface="-apple-system"/>
            </a:endParaRPr>
          </a:p>
          <a:p>
            <a:endParaRPr kumimoji="1" lang="en-US" altLang="zh-CN" b="1" i="0" dirty="0">
              <a:solidFill>
                <a:srgbClr val="191B1F"/>
              </a:solidFill>
              <a:effectLst/>
              <a:latin typeface="-apple-system"/>
            </a:endParaRPr>
          </a:p>
          <a:p>
            <a:r>
              <a:rPr lang="zh-CN" altLang="en-US" b="1" i="0" dirty="0">
                <a:solidFill>
                  <a:srgbClr val="191B1F"/>
                </a:solidFill>
                <a:effectLst/>
                <a:latin typeface="-apple-system"/>
              </a:rPr>
              <a:t>磨刀不误砍柴工</a:t>
            </a:r>
            <a:r>
              <a:rPr lang="zh-CN" altLang="en-US" b="0" i="0" dirty="0">
                <a:solidFill>
                  <a:srgbClr val="191B1F"/>
                </a:solidFill>
                <a:effectLst/>
                <a:latin typeface="-apple-system"/>
              </a:rPr>
              <a:t>，</a:t>
            </a:r>
            <a:r>
              <a:rPr lang="en" altLang="zh-CN" b="0" i="0" dirty="0">
                <a:solidFill>
                  <a:srgbClr val="191B1F"/>
                </a:solidFill>
                <a:effectLst/>
                <a:latin typeface="-apple-system"/>
              </a:rPr>
              <a:t>PRML</a:t>
            </a:r>
            <a:r>
              <a:rPr lang="zh-CN" altLang="en-US" b="0" i="0" dirty="0">
                <a:solidFill>
                  <a:srgbClr val="191B1F"/>
                </a:solidFill>
                <a:effectLst/>
                <a:latin typeface="-apple-system"/>
              </a:rPr>
              <a:t>这块磨刀石可能要花你不少时间，但是收获也是相当大的</a:t>
            </a:r>
            <a:endParaRPr lang="en-US" altLang="zh-CN" b="0" i="0" dirty="0">
              <a:solidFill>
                <a:srgbClr val="191B1F"/>
              </a:solidFill>
              <a:effectLst/>
              <a:latin typeface="-apple-system"/>
            </a:endParaRPr>
          </a:p>
          <a:p>
            <a:endParaRPr kumimoji="1" lang="en-US" altLang="zh-CN" b="0" i="0" dirty="0">
              <a:solidFill>
                <a:srgbClr val="191B1F"/>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53</a:t>
            </a:fld>
            <a:endParaRPr lang="zh-CN" altLang="en-US"/>
          </a:p>
        </p:txBody>
      </p:sp>
    </p:spTree>
    <p:extLst>
      <p:ext uri="{BB962C8B-B14F-4D97-AF65-F5344CB8AC3E}">
        <p14:creationId xmlns:p14="http://schemas.microsoft.com/office/powerpoint/2010/main" val="37070671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我们来看这本经典教材是如何解释的。。。正则化最小二乘的</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54</a:t>
            </a:fld>
            <a:endParaRPr lang="zh-CN" altLang="en-US"/>
          </a:p>
        </p:txBody>
      </p:sp>
    </p:spTree>
    <p:extLst>
      <p:ext uri="{BB962C8B-B14F-4D97-AF65-F5344CB8AC3E}">
        <p14:creationId xmlns:p14="http://schemas.microsoft.com/office/powerpoint/2010/main" val="897432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权重衰减。。。。。一个更加广义的正则就是。。。。特别的提到</a:t>
            </a:r>
            <a:r>
              <a:rPr kumimoji="1" lang="en-US" altLang="zh-CN" dirty="0"/>
              <a:t>q=1</a:t>
            </a:r>
            <a:r>
              <a:rPr kumimoji="1" lang="zh-CN" altLang="en-US" dirty="0"/>
              <a:t>的情况 </a:t>
            </a:r>
            <a:r>
              <a:rPr kumimoji="1" lang="en-US" altLang="zh-CN" dirty="0"/>
              <a:t>L1</a:t>
            </a:r>
            <a:r>
              <a:rPr kumimoji="1" lang="zh-CN" altLang="en-US" dirty="0"/>
              <a:t>范数正则。。。。</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55</a:t>
            </a:fld>
            <a:endParaRPr lang="zh-CN" altLang="en-US"/>
          </a:p>
        </p:txBody>
      </p:sp>
    </p:spTree>
    <p:extLst>
      <p:ext uri="{BB962C8B-B14F-4D97-AF65-F5344CB8AC3E}">
        <p14:creationId xmlns:p14="http://schemas.microsoft.com/office/powerpoint/2010/main" val="1845780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Lamda</a:t>
            </a:r>
            <a:r>
              <a:rPr kumimoji="1" lang="zh-CN" altLang="en-US" dirty="0"/>
              <a:t>越大，越</a:t>
            </a:r>
            <a:r>
              <a:rPr kumimoji="1" lang="en-US" altLang="zh-CN" dirty="0"/>
              <a:t>quyu0</a:t>
            </a: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56</a:t>
            </a:fld>
            <a:endParaRPr lang="zh-CN" altLang="en-US"/>
          </a:p>
        </p:txBody>
      </p:sp>
    </p:spTree>
    <p:extLst>
      <p:ext uri="{BB962C8B-B14F-4D97-AF65-F5344CB8AC3E}">
        <p14:creationId xmlns:p14="http://schemas.microsoft.com/office/powerpoint/2010/main" val="38720583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panose="02000503000000020004" pitchFamily="2" charset="0"/>
              </a:rPr>
              <a:t>再来介绍矩阵范数。。。。</a:t>
            </a:r>
            <a:endParaRPr lang="en-US" altLang="zh-CN" b="0" i="0" dirty="0">
              <a:solidFill>
                <a:srgbClr val="333333"/>
              </a:solidFill>
              <a:effectLst/>
              <a:latin typeface="Helvetica Neue" panose="02000503000000020004" pitchFamily="2" charset="0"/>
            </a:endParaRPr>
          </a:p>
          <a:p>
            <a:pPr algn="l"/>
            <a:endParaRPr lang="en-US" altLang="zh-CN" b="0" i="0" dirty="0">
              <a:solidFill>
                <a:srgbClr val="333333"/>
              </a:solidFill>
              <a:effectLst/>
              <a:latin typeface="Helvetica Neue" panose="02000503000000020004" pitchFamily="2" charset="0"/>
            </a:endParaRPr>
          </a:p>
          <a:p>
            <a:pPr algn="l"/>
            <a:endParaRPr lang="en-US" altLang="zh-CN" b="0" i="0" dirty="0">
              <a:solidFill>
                <a:srgbClr val="333333"/>
              </a:solidFill>
              <a:effectLst/>
              <a:latin typeface="Helvetica Neue" panose="02000503000000020004" pitchFamily="2" charset="0"/>
            </a:endParaRPr>
          </a:p>
          <a:p>
            <a:pPr algn="l"/>
            <a:endParaRPr lang="en-US" altLang="zh-CN" b="0" i="0" dirty="0">
              <a:solidFill>
                <a:srgbClr val="333333"/>
              </a:solidFill>
              <a:effectLst/>
              <a:latin typeface="Helvetica Neue" panose="02000503000000020004" pitchFamily="2" charset="0"/>
            </a:endParaRPr>
          </a:p>
          <a:p>
            <a:pPr algn="l"/>
            <a:r>
              <a:rPr lang="zh-CN" altLang="en-US" b="0" i="0" dirty="0">
                <a:solidFill>
                  <a:srgbClr val="333333"/>
                </a:solidFill>
                <a:effectLst/>
                <a:latin typeface="Helvetica Neue" panose="02000503000000020004" pitchFamily="2" charset="0"/>
              </a:rPr>
              <a:t>卡尔</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特奥多尔</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威廉</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魏尔斯特拉斯（</a:t>
            </a:r>
            <a:r>
              <a:rPr lang="en-US" altLang="zh-CN" b="0" i="0" dirty="0">
                <a:solidFill>
                  <a:srgbClr val="333333"/>
                </a:solidFill>
                <a:effectLst/>
                <a:latin typeface="Helvetica Neue" panose="02000503000000020004" pitchFamily="2" charset="0"/>
              </a:rPr>
              <a:t>1815</a:t>
            </a:r>
            <a:r>
              <a:rPr lang="zh-CN" altLang="en-US" b="0" i="0" dirty="0">
                <a:solidFill>
                  <a:srgbClr val="333333"/>
                </a:solidFill>
                <a:effectLst/>
                <a:latin typeface="Helvetica Neue" panose="02000503000000020004" pitchFamily="2" charset="0"/>
              </a:rPr>
              <a:t>年</a:t>
            </a:r>
            <a:r>
              <a:rPr lang="en-US" altLang="zh-CN" b="0" i="0" dirty="0">
                <a:solidFill>
                  <a:srgbClr val="333333"/>
                </a:solidFill>
                <a:effectLst/>
                <a:latin typeface="Helvetica Neue" panose="02000503000000020004" pitchFamily="2" charset="0"/>
              </a:rPr>
              <a:t>10</a:t>
            </a:r>
            <a:r>
              <a:rPr lang="zh-CN" altLang="en-US" b="0" i="0" dirty="0">
                <a:solidFill>
                  <a:srgbClr val="333333"/>
                </a:solidFill>
                <a:effectLst/>
                <a:latin typeface="Helvetica Neue" panose="02000503000000020004" pitchFamily="2" charset="0"/>
              </a:rPr>
              <a:t>月</a:t>
            </a:r>
            <a:r>
              <a:rPr lang="en-US" altLang="zh-CN" b="0" i="0" dirty="0">
                <a:solidFill>
                  <a:srgbClr val="333333"/>
                </a:solidFill>
                <a:effectLst/>
                <a:latin typeface="Helvetica Neue" panose="02000503000000020004" pitchFamily="2" charset="0"/>
              </a:rPr>
              <a:t>31</a:t>
            </a:r>
            <a:r>
              <a:rPr lang="zh-CN" altLang="en-US" b="0" i="0" dirty="0">
                <a:solidFill>
                  <a:srgbClr val="333333"/>
                </a:solidFill>
                <a:effectLst/>
                <a:latin typeface="Helvetica Neue" panose="02000503000000020004" pitchFamily="2" charset="0"/>
              </a:rPr>
              <a:t>日</a:t>
            </a:r>
            <a:r>
              <a:rPr lang="en-US" altLang="zh-CN" b="0" i="0" dirty="0">
                <a:solidFill>
                  <a:srgbClr val="333333"/>
                </a:solidFill>
                <a:effectLst/>
                <a:latin typeface="Helvetica Neue" panose="02000503000000020004" pitchFamily="2" charset="0"/>
              </a:rPr>
              <a:t>-1897</a:t>
            </a:r>
            <a:r>
              <a:rPr lang="zh-CN" altLang="en-US" b="0" i="0" dirty="0">
                <a:solidFill>
                  <a:srgbClr val="333333"/>
                </a:solidFill>
                <a:effectLst/>
                <a:latin typeface="Helvetica Neue" panose="02000503000000020004" pitchFamily="2" charset="0"/>
              </a:rPr>
              <a:t>年</a:t>
            </a:r>
            <a:r>
              <a:rPr lang="en-US" altLang="zh-CN" b="0" i="0" dirty="0">
                <a:solidFill>
                  <a:srgbClr val="333333"/>
                </a:solidFill>
                <a:effectLst/>
                <a:latin typeface="Helvetica Neue" panose="02000503000000020004" pitchFamily="2" charset="0"/>
              </a:rPr>
              <a:t>2</a:t>
            </a:r>
            <a:r>
              <a:rPr lang="zh-CN" altLang="en-US" b="0" i="0" dirty="0">
                <a:solidFill>
                  <a:srgbClr val="333333"/>
                </a:solidFill>
                <a:effectLst/>
                <a:latin typeface="Helvetica Neue" panose="02000503000000020004" pitchFamily="2" charset="0"/>
              </a:rPr>
              <a:t>月</a:t>
            </a:r>
            <a:r>
              <a:rPr lang="en-US" altLang="zh-CN" b="0" i="0" dirty="0">
                <a:solidFill>
                  <a:srgbClr val="333333"/>
                </a:solidFill>
                <a:effectLst/>
                <a:latin typeface="Helvetica Neue" panose="02000503000000020004" pitchFamily="2" charset="0"/>
              </a:rPr>
              <a:t>19</a:t>
            </a:r>
            <a:r>
              <a:rPr lang="zh-CN" altLang="en-US" b="0" i="0" dirty="0">
                <a:solidFill>
                  <a:srgbClr val="333333"/>
                </a:solidFill>
                <a:effectLst/>
                <a:latin typeface="Helvetica Neue" panose="02000503000000020004" pitchFamily="2" charset="0"/>
              </a:rPr>
              <a:t>日），德国</a:t>
            </a:r>
            <a:r>
              <a:rPr lang="zh-CN" altLang="en-US" b="0" i="0" u="none" strike="noStrike" dirty="0">
                <a:solidFill>
                  <a:srgbClr val="136EC2"/>
                </a:solidFill>
                <a:effectLst/>
                <a:latin typeface="Helvetica Neue" panose="02000503000000020004" pitchFamily="2" charset="0"/>
                <a:hlinkClick r:id="rId3"/>
              </a:rPr>
              <a:t>数学家</a:t>
            </a:r>
            <a:r>
              <a:rPr lang="zh-CN" altLang="en-US" b="0" i="0" dirty="0">
                <a:solidFill>
                  <a:srgbClr val="333333"/>
                </a:solidFill>
                <a:effectLst/>
                <a:latin typeface="Helvetica Neue" panose="02000503000000020004" pitchFamily="2" charset="0"/>
              </a:rPr>
              <a:t>，被誉为“现代分析之父”。生于</a:t>
            </a:r>
            <a:r>
              <a:rPr lang="zh-CN" altLang="en-US" b="0" i="0" u="none" strike="noStrike" dirty="0">
                <a:solidFill>
                  <a:srgbClr val="136EC2"/>
                </a:solidFill>
                <a:effectLst/>
                <a:latin typeface="Helvetica Neue" panose="02000503000000020004" pitchFamily="2" charset="0"/>
                <a:hlinkClick r:id="rId4"/>
              </a:rPr>
              <a:t>威斯特法伦</a:t>
            </a:r>
            <a:r>
              <a:rPr lang="zh-CN" altLang="en-US" b="0" i="0" dirty="0">
                <a:solidFill>
                  <a:srgbClr val="333333"/>
                </a:solidFill>
                <a:effectLst/>
                <a:latin typeface="Helvetica Neue" panose="02000503000000020004" pitchFamily="2" charset="0"/>
              </a:rPr>
              <a:t>的欧斯腾费尔德，逝世于柏林。</a:t>
            </a:r>
          </a:p>
          <a:p>
            <a:pPr algn="l"/>
            <a:r>
              <a:rPr lang="zh-CN" altLang="en-US" b="0" i="0" dirty="0">
                <a:solidFill>
                  <a:srgbClr val="333333"/>
                </a:solidFill>
                <a:effectLst/>
                <a:latin typeface="Helvetica Neue" panose="02000503000000020004" pitchFamily="2" charset="0"/>
              </a:rPr>
              <a:t>魏尔斯特拉斯在</a:t>
            </a:r>
            <a:r>
              <a:rPr lang="zh-CN" altLang="en-US" b="0" i="0" u="none" strike="noStrike" dirty="0">
                <a:solidFill>
                  <a:srgbClr val="136EC2"/>
                </a:solidFill>
                <a:effectLst/>
                <a:latin typeface="Helvetica Neue" panose="02000503000000020004" pitchFamily="2" charset="0"/>
                <a:hlinkClick r:id="rId5"/>
              </a:rPr>
              <a:t>数学分析</a:t>
            </a:r>
            <a:r>
              <a:rPr lang="zh-CN" altLang="en-US" b="0" i="0" dirty="0">
                <a:solidFill>
                  <a:srgbClr val="333333"/>
                </a:solidFill>
                <a:effectLst/>
                <a:latin typeface="Helvetica Neue" panose="02000503000000020004" pitchFamily="2" charset="0"/>
              </a:rPr>
              <a:t>领域中的最大贡献是在柯西、阿贝尔等开创的数学分析的严格化潮流中，以</a:t>
            </a:r>
            <a:r>
              <a:rPr lang="el-GR" altLang="zh-CN" b="0" i="0" dirty="0">
                <a:solidFill>
                  <a:srgbClr val="333333"/>
                </a:solidFill>
                <a:effectLst/>
                <a:latin typeface="Helvetica Neue" panose="02000503000000020004" pitchFamily="2" charset="0"/>
              </a:rPr>
              <a:t>ε-δ</a:t>
            </a:r>
            <a:r>
              <a:rPr lang="zh-CN" altLang="en-US" b="0" i="0" dirty="0">
                <a:solidFill>
                  <a:srgbClr val="333333"/>
                </a:solidFill>
                <a:effectLst/>
                <a:latin typeface="Helvetica Neue" panose="02000503000000020004" pitchFamily="2" charset="0"/>
              </a:rPr>
              <a:t>语言，系统建立了实分析和</a:t>
            </a:r>
            <a:r>
              <a:rPr lang="zh-CN" altLang="en-US" b="0" i="0" u="none" strike="noStrike" dirty="0">
                <a:solidFill>
                  <a:srgbClr val="136EC2"/>
                </a:solidFill>
                <a:effectLst/>
                <a:latin typeface="Helvetica Neue" panose="02000503000000020004" pitchFamily="2" charset="0"/>
                <a:hlinkClick r:id="rId6"/>
              </a:rPr>
              <a:t>复分析</a:t>
            </a:r>
            <a:r>
              <a:rPr lang="zh-CN" altLang="en-US" b="0" i="0" dirty="0">
                <a:solidFill>
                  <a:srgbClr val="333333"/>
                </a:solidFill>
                <a:effectLst/>
                <a:latin typeface="Helvetica Neue" panose="02000503000000020004" pitchFamily="2" charset="0"/>
              </a:rPr>
              <a:t>的基础，基本上完成了分析的算术化。他引进了</a:t>
            </a:r>
            <a:r>
              <a:rPr lang="zh-CN" altLang="en-US" b="0" i="0" u="none" strike="noStrike" dirty="0">
                <a:solidFill>
                  <a:srgbClr val="136EC2"/>
                </a:solidFill>
                <a:effectLst/>
                <a:latin typeface="Helvetica Neue" panose="02000503000000020004" pitchFamily="2" charset="0"/>
                <a:hlinkClick r:id="rId7"/>
              </a:rPr>
              <a:t>一致收敛</a:t>
            </a:r>
            <a:r>
              <a:rPr lang="zh-CN" altLang="en-US" b="0" i="0" dirty="0">
                <a:solidFill>
                  <a:srgbClr val="333333"/>
                </a:solidFill>
                <a:effectLst/>
                <a:latin typeface="Helvetica Neue" panose="02000503000000020004" pitchFamily="2" charset="0"/>
              </a:rPr>
              <a:t>的概念，并由此阐明了函数项级数的</a:t>
            </a:r>
            <a:r>
              <a:rPr lang="zh-CN" altLang="en-US" b="0" i="0" u="none" strike="noStrike" dirty="0">
                <a:solidFill>
                  <a:srgbClr val="136EC2"/>
                </a:solidFill>
                <a:effectLst/>
                <a:latin typeface="Helvetica Neue" panose="02000503000000020004" pitchFamily="2" charset="0"/>
                <a:hlinkClick r:id="rId8"/>
              </a:rPr>
              <a:t>逐项微分</a:t>
            </a:r>
            <a:r>
              <a:rPr lang="zh-CN" altLang="en-US" b="0" i="0" dirty="0">
                <a:solidFill>
                  <a:srgbClr val="333333"/>
                </a:solidFill>
                <a:effectLst/>
                <a:latin typeface="Helvetica Neue" panose="02000503000000020004" pitchFamily="2" charset="0"/>
              </a:rPr>
              <a:t>和</a:t>
            </a:r>
            <a:r>
              <a:rPr lang="zh-CN" altLang="en-US" b="0" i="0" u="none" strike="noStrike" dirty="0">
                <a:solidFill>
                  <a:srgbClr val="136EC2"/>
                </a:solidFill>
                <a:effectLst/>
                <a:latin typeface="Helvetica Neue" panose="02000503000000020004" pitchFamily="2" charset="0"/>
                <a:hlinkClick r:id="rId9"/>
              </a:rPr>
              <a:t>逐项积分</a:t>
            </a:r>
            <a:r>
              <a:rPr lang="zh-CN" altLang="en-US" b="0" i="0" dirty="0">
                <a:solidFill>
                  <a:srgbClr val="333333"/>
                </a:solidFill>
                <a:effectLst/>
                <a:latin typeface="Helvetica Neue" panose="02000503000000020004" pitchFamily="2" charset="0"/>
              </a:rPr>
              <a:t>定理。</a:t>
            </a:r>
          </a:p>
          <a:p>
            <a:pPr>
              <a:buFont typeface="Arial" panose="020B0604020202020204" pitchFamily="34" charset="0"/>
              <a:buChar char="•"/>
            </a:pPr>
            <a:endParaRPr lang="zh-CN" alt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57</a:t>
            </a:fld>
            <a:endParaRPr lang="zh-CN" altLang="en-US"/>
          </a:p>
        </p:txBody>
      </p:sp>
    </p:spTree>
    <p:extLst>
      <p:ext uri="{BB962C8B-B14F-4D97-AF65-F5344CB8AC3E}">
        <p14:creationId xmlns:p14="http://schemas.microsoft.com/office/powerpoint/2010/main" val="15042980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zh-CN" altLang="en-US" dirty="0"/>
              <a:t>还有一个就是</a:t>
            </a:r>
            <a:r>
              <a:rPr kumimoji="1" lang="en-US" altLang="zh-CN" dirty="0"/>
              <a:t>L1</a:t>
            </a:r>
            <a:r>
              <a:rPr kumimoji="1" lang="zh-CN" altLang="en-US" dirty="0"/>
              <a:t>范数。。。。</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58</a:t>
            </a:fld>
            <a:endParaRPr lang="zh-CN" altLang="en-US"/>
          </a:p>
        </p:txBody>
      </p:sp>
    </p:spTree>
    <p:extLst>
      <p:ext uri="{BB962C8B-B14F-4D97-AF65-F5344CB8AC3E}">
        <p14:creationId xmlns:p14="http://schemas.microsoft.com/office/powerpoint/2010/main" val="3603431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b="1" dirty="0"/>
              <a:t>倾向于产生稀疏解</a:t>
            </a:r>
            <a:r>
              <a:rPr lang="zh-CN" altLang="en-US" dirty="0"/>
              <a:t>：</a:t>
            </a:r>
            <a:r>
              <a:rPr lang="en" altLang="zh-CN" dirty="0"/>
              <a:t>L1 </a:t>
            </a:r>
            <a:r>
              <a:rPr lang="zh-CN" altLang="en-US" dirty="0"/>
              <a:t>范数具有“稀疏诱导”特性。当对一个优化问题施加 </a:t>
            </a:r>
            <a:r>
              <a:rPr lang="en" altLang="zh-CN" dirty="0"/>
              <a:t>L1 </a:t>
            </a:r>
            <a:r>
              <a:rPr lang="zh-CN" altLang="en-US" dirty="0"/>
              <a:t>范数的正则化约束时，模型会倾向于使得许多参数为零，从而得到稀疏解。这意味着很多不重要的特征会被自动去除，使模型的复杂度降低，并保留最相关的特征。</a:t>
            </a:r>
            <a:r>
              <a:rPr lang="en" altLang="zh-CN" dirty="0"/>
              <a:t>L2 </a:t>
            </a:r>
            <a:r>
              <a:rPr lang="zh-CN" altLang="en-US" dirty="0"/>
              <a:t>范数会使所有参数趋向于较小的值，但不会主动使它们为零。</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a:p>
            <a:r>
              <a:rPr lang="en" altLang="zh-CN" b="1" dirty="0"/>
              <a:t>L1 </a:t>
            </a:r>
            <a:r>
              <a:rPr lang="zh-CN" altLang="en-US" b="1" dirty="0"/>
              <a:t>范数与 </a:t>
            </a:r>
            <a:r>
              <a:rPr lang="en" altLang="zh-CN" b="1" dirty="0"/>
              <a:t>L2 </a:t>
            </a:r>
            <a:r>
              <a:rPr lang="zh-CN" altLang="en-US" b="1" dirty="0"/>
              <a:t>范数的区别</a:t>
            </a:r>
          </a:p>
          <a:p>
            <a:pPr>
              <a:buFont typeface="Arial" panose="020B0604020202020204" pitchFamily="34" charset="0"/>
              <a:buChar char="•"/>
            </a:pPr>
            <a:r>
              <a:rPr lang="en" altLang="zh-CN" b="1" dirty="0"/>
              <a:t>L2 </a:t>
            </a:r>
            <a:r>
              <a:rPr lang="zh-CN" altLang="en-US" b="1" dirty="0"/>
              <a:t>范数</a:t>
            </a:r>
            <a:r>
              <a:rPr lang="zh-CN" altLang="en-US" dirty="0"/>
              <a:t>会将所有参数都缩小，但很少会使得参数变为零。因此，它更多是控制参数大小，使模型不至于过拟合。</a:t>
            </a:r>
          </a:p>
          <a:p>
            <a:pPr>
              <a:buFont typeface="Arial" panose="020B0604020202020204" pitchFamily="34" charset="0"/>
              <a:buChar char="•"/>
            </a:pPr>
            <a:r>
              <a:rPr lang="en" altLang="zh-CN" b="1" dirty="0"/>
              <a:t>L1 </a:t>
            </a:r>
            <a:r>
              <a:rPr lang="zh-CN" altLang="en-US" b="1" dirty="0"/>
              <a:t>范数</a:t>
            </a:r>
            <a:r>
              <a:rPr lang="zh-CN" altLang="en-US" dirty="0"/>
              <a:t>则会直接产生稀疏解，即让一些参数等于零，这意味着在处理高维问题时可以实现特征选择。</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r>
              <a:rPr lang="zh-CN" altLang="en-US" dirty="0"/>
              <a:t>其中：</a:t>
            </a:r>
          </a:p>
          <a:p>
            <a:pPr>
              <a:buFont typeface="Arial" panose="020B0604020202020204" pitchFamily="34" charset="0"/>
              <a:buChar char="•"/>
            </a:pPr>
            <a:r>
              <a:rPr lang="en" altLang="zh-CN" dirty="0" err="1"/>
              <a:t>yiy_iyi</a:t>
            </a:r>
            <a:r>
              <a:rPr lang="en" altLang="zh-CN" dirty="0"/>
              <a:t>​ </a:t>
            </a:r>
            <a:r>
              <a:rPr lang="zh-CN" altLang="en-US" dirty="0"/>
              <a:t>是目标值，</a:t>
            </a:r>
          </a:p>
          <a:p>
            <a:pPr>
              <a:buFont typeface="Arial" panose="020B0604020202020204" pitchFamily="34" charset="0"/>
              <a:buChar char="•"/>
            </a:pPr>
            <a:r>
              <a:rPr lang="en" altLang="zh-CN" dirty="0" err="1"/>
              <a:t>xijx</a:t>
            </a:r>
            <a:r>
              <a:rPr lang="en" altLang="zh-CN" dirty="0"/>
              <a:t>_{</a:t>
            </a:r>
            <a:r>
              <a:rPr lang="en" altLang="zh-CN" dirty="0" err="1"/>
              <a:t>ij</a:t>
            </a:r>
            <a:r>
              <a:rPr lang="en" altLang="zh-CN" dirty="0"/>
              <a:t>}</a:t>
            </a:r>
            <a:r>
              <a:rPr lang="en" altLang="zh-CN" dirty="0" err="1"/>
              <a:t>xij</a:t>
            </a:r>
            <a:r>
              <a:rPr lang="en" altLang="zh-CN" dirty="0"/>
              <a:t>​ </a:t>
            </a:r>
            <a:r>
              <a:rPr lang="zh-CN" altLang="en-US" dirty="0"/>
              <a:t>是特征值，</a:t>
            </a:r>
          </a:p>
          <a:p>
            <a:pPr>
              <a:buFont typeface="Arial" panose="020B0604020202020204" pitchFamily="34" charset="0"/>
              <a:buChar char="•"/>
            </a:pPr>
            <a:r>
              <a:rPr lang="el-GR" altLang="zh-CN" dirty="0"/>
              <a:t>β</a:t>
            </a:r>
            <a:r>
              <a:rPr lang="en" altLang="zh-CN" dirty="0"/>
              <a:t>j\</a:t>
            </a:r>
            <a:r>
              <a:rPr lang="en" altLang="zh-CN" dirty="0" err="1"/>
              <a:t>beta_j</a:t>
            </a:r>
            <a:r>
              <a:rPr lang="el-GR" altLang="zh-CN" dirty="0"/>
              <a:t>β</a:t>
            </a:r>
            <a:r>
              <a:rPr lang="en" altLang="zh-CN" dirty="0"/>
              <a:t>j​ </a:t>
            </a:r>
            <a:r>
              <a:rPr lang="zh-CN" altLang="en-US" dirty="0"/>
              <a:t>是回归系数，</a:t>
            </a:r>
          </a:p>
          <a:p>
            <a:pPr>
              <a:buFont typeface="Arial" panose="020B0604020202020204" pitchFamily="34" charset="0"/>
              <a:buChar char="•"/>
            </a:pPr>
            <a:r>
              <a:rPr lang="el-GR" altLang="zh-CN" dirty="0"/>
              <a:t>λ\</a:t>
            </a:r>
            <a:r>
              <a:rPr lang="en" altLang="zh-CN" dirty="0"/>
              <a:t>lambda</a:t>
            </a:r>
            <a:r>
              <a:rPr lang="el-GR" altLang="zh-CN" dirty="0"/>
              <a:t>λ </a:t>
            </a:r>
            <a:r>
              <a:rPr lang="zh-CN" altLang="en-US" dirty="0"/>
              <a:t>是正则化强度，控制 </a:t>
            </a:r>
            <a:r>
              <a:rPr lang="en" altLang="zh-CN" dirty="0"/>
              <a:t>L1 </a:t>
            </a:r>
            <a:r>
              <a:rPr lang="zh-CN" altLang="en-US" dirty="0"/>
              <a:t>正则化项的影响。</a:t>
            </a:r>
          </a:p>
          <a:p>
            <a:r>
              <a:rPr lang="zh-CN" altLang="en-US" dirty="0"/>
              <a:t>通过引入 </a:t>
            </a:r>
            <a:r>
              <a:rPr lang="en" altLang="zh-CN" dirty="0"/>
              <a:t>L1 </a:t>
            </a:r>
            <a:r>
              <a:rPr lang="zh-CN" altLang="en-US" dirty="0"/>
              <a:t>正则化项 </a:t>
            </a:r>
            <a:r>
              <a:rPr lang="el-GR" altLang="zh-CN" dirty="0"/>
              <a:t>λ∑</a:t>
            </a:r>
            <a:r>
              <a:rPr lang="en" altLang="zh-CN" dirty="0"/>
              <a:t>j=1p∣</a:t>
            </a:r>
            <a:r>
              <a:rPr lang="el-GR" altLang="zh-CN" dirty="0"/>
              <a:t>β</a:t>
            </a:r>
            <a:r>
              <a:rPr lang="en" altLang="zh-CN" dirty="0"/>
              <a:t>j∣\lambda \sum_{j=1}^{p} |\</a:t>
            </a:r>
            <a:r>
              <a:rPr lang="en" altLang="zh-CN" dirty="0" err="1"/>
              <a:t>beta_j</a:t>
            </a:r>
            <a:r>
              <a:rPr lang="en" altLang="zh-CN" dirty="0"/>
              <a:t>|</a:t>
            </a:r>
            <a:r>
              <a:rPr lang="el-GR" altLang="zh-CN" dirty="0"/>
              <a:t>λ∑</a:t>
            </a:r>
            <a:r>
              <a:rPr lang="en" altLang="zh-CN" dirty="0"/>
              <a:t>j=1p​∣</a:t>
            </a:r>
            <a:r>
              <a:rPr lang="el-GR" altLang="zh-CN" dirty="0"/>
              <a:t>β</a:t>
            </a:r>
            <a:r>
              <a:rPr lang="en" altLang="zh-CN" dirty="0"/>
              <a:t>j​∣</a:t>
            </a:r>
            <a:r>
              <a:rPr lang="zh-CN" altLang="en" dirty="0"/>
              <a:t>，</a:t>
            </a:r>
            <a:r>
              <a:rPr lang="en" altLang="zh-CN" dirty="0"/>
              <a:t>Lasso </a:t>
            </a:r>
            <a:r>
              <a:rPr lang="zh-CN" altLang="en-US" dirty="0"/>
              <a:t>回归会让部分系数 </a:t>
            </a:r>
            <a:r>
              <a:rPr lang="el-GR" altLang="zh-CN" dirty="0"/>
              <a:t>β</a:t>
            </a:r>
            <a:r>
              <a:rPr lang="en" altLang="zh-CN" dirty="0"/>
              <a:t>j\</a:t>
            </a:r>
            <a:r>
              <a:rPr lang="en" altLang="zh-CN" dirty="0" err="1"/>
              <a:t>beta_j</a:t>
            </a:r>
            <a:r>
              <a:rPr lang="el-GR" altLang="zh-CN" dirty="0"/>
              <a:t>β</a:t>
            </a:r>
            <a:r>
              <a:rPr lang="en" altLang="zh-CN" dirty="0"/>
              <a:t>j​ </a:t>
            </a:r>
            <a:r>
              <a:rPr lang="zh-CN" altLang="en-US" dirty="0"/>
              <a:t>变为零，从而实现特征选择。</a:t>
            </a:r>
          </a:p>
          <a:p>
            <a:pPr>
              <a:buFont typeface="Arial" panose="020B0604020202020204" pitchFamily="34" charset="0"/>
              <a:buChar char="•"/>
            </a:pPr>
            <a:endParaRPr lang="zh-CN" alt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59</a:t>
            </a:fld>
            <a:endParaRPr lang="zh-CN" altLang="en-US"/>
          </a:p>
        </p:txBody>
      </p:sp>
    </p:spTree>
    <p:extLst>
      <p:ext uri="{BB962C8B-B14F-4D97-AF65-F5344CB8AC3E}">
        <p14:creationId xmlns:p14="http://schemas.microsoft.com/office/powerpoint/2010/main" val="4139047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 </a:t>
            </a:r>
            <a:r>
              <a:rPr kumimoji="1" lang="zh-CN" altLang="en-US" dirty="0"/>
              <a:t>范数。。。</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a:t>
            </a:fld>
            <a:endParaRPr lang="zh-CN" altLang="en-US"/>
          </a:p>
        </p:txBody>
      </p:sp>
    </p:spTree>
    <p:extLst>
      <p:ext uri="{BB962C8B-B14F-4D97-AF65-F5344CB8AC3E}">
        <p14:creationId xmlns:p14="http://schemas.microsoft.com/office/powerpoint/2010/main" val="30378578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b="1" dirty="0"/>
              <a:t>矩阵范数可以看作是向量范数的扩展</a:t>
            </a:r>
            <a:r>
              <a:rPr lang="zh-CN" altLang="en-US" dirty="0"/>
              <a:t>。矩阵作为线性映射，可以将一个向量映射到另一个向量。矩阵范数反映了这种映射对向量的影响。</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矩阵的 </a:t>
            </a:r>
            <a:r>
              <a:rPr lang="en" altLang="zh-CN" dirty="0"/>
              <a:t>L2 </a:t>
            </a:r>
            <a:r>
              <a:rPr lang="zh-CN" altLang="en-US" dirty="0"/>
              <a:t>范数控制了矩阵对向量的拉伸效果。</a:t>
            </a: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60</a:t>
            </a:fld>
            <a:endParaRPr lang="zh-CN" altLang="en-US"/>
          </a:p>
        </p:txBody>
      </p:sp>
    </p:spTree>
    <p:extLst>
      <p:ext uri="{BB962C8B-B14F-4D97-AF65-F5344CB8AC3E}">
        <p14:creationId xmlns:p14="http://schemas.microsoft.com/office/powerpoint/2010/main" val="4129019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b="1" dirty="0"/>
              <a:t>矩阵范数可以看作是向量范数的扩展</a:t>
            </a:r>
            <a:r>
              <a:rPr lang="zh-CN" altLang="en-US" dirty="0"/>
              <a:t>。矩阵作为线性映射，可以将一个向量映射到另一个向量。矩阵范数反映了这种映射对向量的影响。</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矩阵的 </a:t>
            </a:r>
            <a:r>
              <a:rPr lang="en" altLang="zh-CN" dirty="0"/>
              <a:t>L2 </a:t>
            </a:r>
            <a:r>
              <a:rPr lang="zh-CN" altLang="en-US" dirty="0"/>
              <a:t>范数控制了矩阵对向量的拉伸效果。</a:t>
            </a: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61</a:t>
            </a:fld>
            <a:endParaRPr lang="zh-CN" altLang="en-US"/>
          </a:p>
        </p:txBody>
      </p:sp>
    </p:spTree>
    <p:extLst>
      <p:ext uri="{BB962C8B-B14F-4D97-AF65-F5344CB8AC3E}">
        <p14:creationId xmlns:p14="http://schemas.microsoft.com/office/powerpoint/2010/main" val="29897315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应用。。。</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矩阵分解问题涉及将一个矩阵分解成多个矩阵的乘积，其中每个矩阵表示数据的不同维度。核范数有助于找到</a:t>
            </a:r>
            <a:r>
              <a:rPr lang="zh-CN" altLang="en-US" b="1" dirty="0"/>
              <a:t>低秩近似</a:t>
            </a:r>
            <a:r>
              <a:rPr lang="zh-CN" altLang="en-US" dirty="0"/>
              <a:t>，即用低秩矩阵来逼近原始矩阵，同时保留尽可能多的信息。</a:t>
            </a: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62</a:t>
            </a:fld>
            <a:endParaRPr lang="zh-CN" altLang="en-US"/>
          </a:p>
        </p:txBody>
      </p:sp>
    </p:spTree>
    <p:extLst>
      <p:ext uri="{BB962C8B-B14F-4D97-AF65-F5344CB8AC3E}">
        <p14:creationId xmlns:p14="http://schemas.microsoft.com/office/powerpoint/2010/main" val="91944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Times New Roman" panose="02020603050405020304" pitchFamily="18" charset="0"/>
              </a:rPr>
              <a:t>需要对向量空间  </a:t>
            </a:r>
            <a:r>
              <a:rPr lang="en-US" altLang="zh-CN" dirty="0">
                <a:solidFill>
                  <a:schemeClr val="tx1"/>
                </a:solidFill>
                <a:latin typeface="Times New Roman" panose="02020603050405020304" pitchFamily="18" charset="0"/>
              </a:rPr>
              <a:t>Rn</a:t>
            </a:r>
            <a:r>
              <a:rPr lang="zh-CN" altLang="en-US" dirty="0">
                <a:solidFill>
                  <a:schemeClr val="tx1"/>
                </a:solidFill>
                <a:latin typeface="Times New Roman" panose="02020603050405020304" pitchFamily="18" charset="0"/>
              </a:rPr>
              <a:t>或者矩阵空间 </a:t>
            </a:r>
            <a:r>
              <a:rPr lang="en-US" altLang="zh-CN" dirty="0">
                <a:solidFill>
                  <a:schemeClr val="tx1"/>
                </a:solidFill>
                <a:latin typeface="Times New Roman" panose="02020603050405020304" pitchFamily="18" charset="0"/>
              </a:rPr>
              <a:t>R</a:t>
            </a:r>
            <a:r>
              <a:rPr lang="zh-CN" altLang="en-US" dirty="0">
                <a:solidFill>
                  <a:schemeClr val="tx1"/>
                </a:solidFill>
                <a:latin typeface="Times New Roman" panose="02020603050405020304" pitchFamily="18" charset="0"/>
              </a:rPr>
              <a:t> </a:t>
            </a:r>
            <a:r>
              <a:rPr lang="en-US" altLang="zh-CN" dirty="0" err="1">
                <a:solidFill>
                  <a:schemeClr val="tx1"/>
                </a:solidFill>
                <a:latin typeface="Times New Roman" panose="02020603050405020304" pitchFamily="18" charset="0"/>
              </a:rPr>
              <a:t>nxn</a:t>
            </a:r>
            <a:r>
              <a:rPr lang="zh-CN" altLang="en-US" dirty="0">
                <a:solidFill>
                  <a:schemeClr val="tx1"/>
                </a:solidFill>
                <a:latin typeface="Times New Roman" panose="02020603050405020304" pitchFamily="18" charset="0"/>
              </a:rPr>
              <a:t>的元素大小给出某种度量，即向量范数或者矩阵范数的</a:t>
            </a:r>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63</a:t>
            </a:fld>
            <a:endParaRPr lang="zh-CN" altLang="en-US"/>
          </a:p>
        </p:txBody>
      </p:sp>
    </p:spTree>
    <p:extLst>
      <p:ext uri="{BB962C8B-B14F-4D97-AF65-F5344CB8AC3E}">
        <p14:creationId xmlns:p14="http://schemas.microsoft.com/office/powerpoint/2010/main" val="6707110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64</a:t>
            </a:fld>
            <a:endParaRPr lang="zh-CN" altLang="en-US"/>
          </a:p>
        </p:txBody>
      </p:sp>
    </p:spTree>
    <p:extLst>
      <p:ext uri="{BB962C8B-B14F-4D97-AF65-F5344CB8AC3E}">
        <p14:creationId xmlns:p14="http://schemas.microsoft.com/office/powerpoint/2010/main" val="20070863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65</a:t>
            </a:fld>
            <a:endParaRPr lang="zh-CN" altLang="en-US"/>
          </a:p>
        </p:txBody>
      </p:sp>
    </p:spTree>
    <p:extLst>
      <p:ext uri="{BB962C8B-B14F-4D97-AF65-F5344CB8AC3E}">
        <p14:creationId xmlns:p14="http://schemas.microsoft.com/office/powerpoint/2010/main" val="2480547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用到。。。知识。。。图像块。。。</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66</a:t>
            </a:fld>
            <a:endParaRPr lang="zh-CN" altLang="en-US"/>
          </a:p>
        </p:txBody>
      </p:sp>
    </p:spTree>
    <p:extLst>
      <p:ext uri="{BB962C8B-B14F-4D97-AF65-F5344CB8AC3E}">
        <p14:creationId xmlns:p14="http://schemas.microsoft.com/office/powerpoint/2010/main" val="34972735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67</a:t>
            </a:fld>
            <a:endParaRPr lang="zh-CN" altLang="en-US"/>
          </a:p>
        </p:txBody>
      </p:sp>
    </p:spTree>
    <p:extLst>
      <p:ext uri="{BB962C8B-B14F-4D97-AF65-F5344CB8AC3E}">
        <p14:creationId xmlns:p14="http://schemas.microsoft.com/office/powerpoint/2010/main" val="31875620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68</a:t>
            </a:fld>
            <a:endParaRPr lang="zh-CN" altLang="en-US"/>
          </a:p>
        </p:txBody>
      </p:sp>
    </p:spTree>
    <p:extLst>
      <p:ext uri="{BB962C8B-B14F-4D97-AF65-F5344CB8AC3E}">
        <p14:creationId xmlns:p14="http://schemas.microsoft.com/office/powerpoint/2010/main" val="26138208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69</a:t>
            </a:fld>
            <a:endParaRPr lang="zh-CN" altLang="en-US"/>
          </a:p>
        </p:txBody>
      </p:sp>
    </p:spTree>
    <p:extLst>
      <p:ext uri="{BB962C8B-B14F-4D97-AF65-F5344CB8AC3E}">
        <p14:creationId xmlns:p14="http://schemas.microsoft.com/office/powerpoint/2010/main" val="2735785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推导过程。。。最终得到 </a:t>
            </a:r>
            <a:r>
              <a:rPr kumimoji="1" lang="en-US" altLang="zh-CN" dirty="0"/>
              <a:t>trace</a:t>
            </a:r>
            <a:r>
              <a:rPr kumimoji="1" lang="zh-CN" altLang="en-US" dirty="0"/>
              <a:t> </a:t>
            </a:r>
            <a:r>
              <a:rPr kumimoji="1" lang="en-US" altLang="zh-CN" dirty="0"/>
              <a:t>norm</a:t>
            </a:r>
            <a:r>
              <a:rPr kumimoji="1" lang="zh-CN" altLang="en-US" dirty="0"/>
              <a:t>最大化。。。其中</a:t>
            </a:r>
            <a:r>
              <a:rPr kumimoji="1" lang="en-US" altLang="zh-CN" dirty="0"/>
              <a:t>S</a:t>
            </a:r>
            <a:r>
              <a:rPr kumimoji="1" lang="zh-CN" altLang="en-US" dirty="0"/>
              <a:t>是协方差矩阵</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7</a:t>
            </a:fld>
            <a:endParaRPr lang="zh-CN" altLang="en-US"/>
          </a:p>
        </p:txBody>
      </p:sp>
    </p:spTree>
    <p:extLst>
      <p:ext uri="{BB962C8B-B14F-4D97-AF65-F5344CB8AC3E}">
        <p14:creationId xmlns:p14="http://schemas.microsoft.com/office/powerpoint/2010/main" val="16163968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70</a:t>
            </a:fld>
            <a:endParaRPr lang="zh-CN" altLang="en-US"/>
          </a:p>
        </p:txBody>
      </p:sp>
    </p:spTree>
    <p:extLst>
      <p:ext uri="{BB962C8B-B14F-4D97-AF65-F5344CB8AC3E}">
        <p14:creationId xmlns:p14="http://schemas.microsoft.com/office/powerpoint/2010/main" val="3676627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聚类中用到的距离。。。预处里，，，均值相减没有了，，，方差加权距离。。。。</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71</a:t>
            </a:fld>
            <a:endParaRPr lang="zh-CN" altLang="en-US"/>
          </a:p>
        </p:txBody>
      </p:sp>
    </p:spTree>
    <p:extLst>
      <p:ext uri="{BB962C8B-B14F-4D97-AF65-F5344CB8AC3E}">
        <p14:creationId xmlns:p14="http://schemas.microsoft.com/office/powerpoint/2010/main" val="34876117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panose="02000503000000020004" pitchFamily="2" charset="0"/>
              </a:rPr>
              <a:t>马氏距离</a:t>
            </a:r>
            <a:r>
              <a:rPr lang="en-US" altLang="zh-CN" b="0" i="0" dirty="0">
                <a:solidFill>
                  <a:srgbClr val="333333"/>
                </a:solidFill>
                <a:effectLst/>
                <a:latin typeface="Helvetica Neue" panose="02000503000000020004" pitchFamily="2" charset="0"/>
              </a:rPr>
              <a:t>(</a:t>
            </a:r>
            <a:r>
              <a:rPr lang="en" altLang="zh-CN" b="0" i="0" dirty="0" err="1">
                <a:solidFill>
                  <a:srgbClr val="333333"/>
                </a:solidFill>
                <a:effectLst/>
                <a:latin typeface="Helvetica Neue" panose="02000503000000020004" pitchFamily="2" charset="0"/>
              </a:rPr>
              <a:t>Mahalanobis</a:t>
            </a:r>
            <a:r>
              <a:rPr lang="en" altLang="zh-CN" b="0" i="0" dirty="0">
                <a:solidFill>
                  <a:srgbClr val="333333"/>
                </a:solidFill>
                <a:effectLst/>
                <a:latin typeface="Helvetica Neue" panose="02000503000000020004" pitchFamily="2" charset="0"/>
              </a:rPr>
              <a:t> distance)</a:t>
            </a:r>
            <a:r>
              <a:rPr lang="zh-CN" altLang="en-US" b="0" i="0" dirty="0">
                <a:solidFill>
                  <a:srgbClr val="333333"/>
                </a:solidFill>
                <a:effectLst/>
                <a:latin typeface="Helvetica Neue" panose="02000503000000020004" pitchFamily="2" charset="0"/>
              </a:rPr>
              <a:t>是由印度统计学家马哈拉诺比斯</a:t>
            </a:r>
            <a:r>
              <a:rPr lang="en-US" altLang="zh-CN" b="0" i="0" dirty="0">
                <a:solidFill>
                  <a:srgbClr val="333333"/>
                </a:solidFill>
                <a:effectLst/>
                <a:latin typeface="Helvetica Neue" panose="02000503000000020004" pitchFamily="2" charset="0"/>
              </a:rPr>
              <a:t>(</a:t>
            </a:r>
            <a:r>
              <a:rPr lang="en" altLang="zh-CN" b="0" i="0" dirty="0">
                <a:solidFill>
                  <a:srgbClr val="333333"/>
                </a:solidFill>
                <a:effectLst/>
                <a:latin typeface="Helvetica Neue" panose="02000503000000020004" pitchFamily="2" charset="0"/>
              </a:rPr>
              <a:t>P. C. </a:t>
            </a:r>
            <a:r>
              <a:rPr lang="en" altLang="zh-CN" b="0" i="0" dirty="0" err="1">
                <a:solidFill>
                  <a:srgbClr val="333333"/>
                </a:solidFill>
                <a:effectLst/>
                <a:latin typeface="Helvetica Neue" panose="02000503000000020004" pitchFamily="2" charset="0"/>
              </a:rPr>
              <a:t>Mahalanobis</a:t>
            </a:r>
            <a:r>
              <a:rPr lang="en"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提出的，表示点与一个分布之间的距离。它是一种有效的计算两个未知</a:t>
            </a:r>
            <a:r>
              <a:rPr lang="zh-CN" altLang="en-US" b="0" i="0" u="none" strike="noStrike" dirty="0">
                <a:solidFill>
                  <a:srgbClr val="136EC2"/>
                </a:solidFill>
                <a:effectLst/>
                <a:latin typeface="Helvetica Neue" panose="02000503000000020004" pitchFamily="2" charset="0"/>
                <a:hlinkClick r:id="rId3"/>
              </a:rPr>
              <a:t>样本集</a:t>
            </a:r>
            <a:r>
              <a:rPr lang="zh-CN" altLang="en-US" b="0" i="0" dirty="0">
                <a:solidFill>
                  <a:srgbClr val="333333"/>
                </a:solidFill>
                <a:effectLst/>
                <a:latin typeface="Helvetica Neue" panose="02000503000000020004" pitchFamily="2" charset="0"/>
              </a:rPr>
              <a:t>的相似度的方法。</a:t>
            </a:r>
            <a:endParaRPr lang="en-US" altLang="zh-CN" b="0" i="0" dirty="0">
              <a:solidFill>
                <a:srgbClr val="333333"/>
              </a:solidFill>
              <a:effectLst/>
              <a:latin typeface="Helvetica Neue" panose="02000503000000020004" pitchFamily="2" charset="0"/>
            </a:endParaRPr>
          </a:p>
          <a:p>
            <a:endParaRPr lang="en-US" altLang="zh-CN" b="0" i="0" dirty="0">
              <a:solidFill>
                <a:srgbClr val="333333"/>
              </a:solidFill>
              <a:effectLst/>
              <a:latin typeface="Helvetica Neue" panose="02000503000000020004" pitchFamily="2" charset="0"/>
            </a:endParaRPr>
          </a:p>
          <a:p>
            <a:r>
              <a:rPr lang="zh-CN" altLang="en-US" b="0" i="0" dirty="0">
                <a:solidFill>
                  <a:srgbClr val="333333"/>
                </a:solidFill>
                <a:effectLst/>
                <a:latin typeface="Helvetica Neue" panose="02000503000000020004" pitchFamily="2" charset="0"/>
              </a:rPr>
              <a:t>与</a:t>
            </a:r>
            <a:r>
              <a:rPr lang="zh-CN" altLang="en-US" b="0" i="0" u="none" strike="noStrike" dirty="0">
                <a:solidFill>
                  <a:srgbClr val="136EC2"/>
                </a:solidFill>
                <a:effectLst/>
                <a:latin typeface="Helvetica Neue" panose="02000503000000020004" pitchFamily="2" charset="0"/>
                <a:hlinkClick r:id="rId4"/>
              </a:rPr>
              <a:t>欧氏距离</a:t>
            </a:r>
            <a:r>
              <a:rPr lang="zh-CN" altLang="en-US" b="0" i="0" dirty="0">
                <a:solidFill>
                  <a:srgbClr val="333333"/>
                </a:solidFill>
                <a:effectLst/>
                <a:latin typeface="Helvetica Neue" panose="02000503000000020004" pitchFamily="2" charset="0"/>
              </a:rPr>
              <a:t>不同的是，它考虑到各种特性之间的联系（例如：一条关于身高的信息会带来一条关于体重的信息，因为两者是有关联的），并且是尺度无关的</a:t>
            </a:r>
            <a:r>
              <a:rPr lang="en-US" altLang="zh-CN" b="0" i="0" dirty="0">
                <a:solidFill>
                  <a:srgbClr val="333333"/>
                </a:solidFill>
                <a:effectLst/>
                <a:latin typeface="Helvetica Neue" panose="02000503000000020004" pitchFamily="2" charset="0"/>
              </a:rPr>
              <a:t>(</a:t>
            </a:r>
            <a:r>
              <a:rPr lang="en" altLang="zh-CN" b="0" i="0" dirty="0">
                <a:solidFill>
                  <a:srgbClr val="333333"/>
                </a:solidFill>
                <a:effectLst/>
                <a:latin typeface="Helvetica Neue" panose="02000503000000020004" pitchFamily="2" charset="0"/>
              </a:rPr>
              <a:t>scale-invariant)</a:t>
            </a:r>
            <a:r>
              <a:rPr lang="zh-CN" altLang="e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即独立于测量尺度。</a:t>
            </a: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72</a:t>
            </a:fld>
            <a:endParaRPr lang="zh-CN" altLang="en-US"/>
          </a:p>
        </p:txBody>
      </p:sp>
    </p:spTree>
    <p:extLst>
      <p:ext uri="{BB962C8B-B14F-4D97-AF65-F5344CB8AC3E}">
        <p14:creationId xmlns:p14="http://schemas.microsoft.com/office/powerpoint/2010/main" val="28942915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前面介绍的是样本相似程度。。。。这里</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73</a:t>
            </a:fld>
            <a:endParaRPr lang="zh-CN" altLang="en-US"/>
          </a:p>
        </p:txBody>
      </p:sp>
    </p:spTree>
    <p:extLst>
      <p:ext uri="{BB962C8B-B14F-4D97-AF65-F5344CB8AC3E}">
        <p14:creationId xmlns:p14="http://schemas.microsoft.com/office/powerpoint/2010/main" val="25060735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a:p>
          <a:p>
            <a:r>
              <a:rPr lang="zh-CN" altLang="en-US" b="1" dirty="0"/>
              <a:t>回顾一下：皮尔逊相关系数描述的是两个变量之间的线性相关程度。。。。。取值范围是</a:t>
            </a:r>
            <a:r>
              <a:rPr lang="en-US" altLang="zh-CN" b="1" dirty="0"/>
              <a:t>【-1,1】</a:t>
            </a:r>
            <a:r>
              <a:rPr lang="zh-CN" altLang="en-US" b="1" dirty="0"/>
              <a:t>之间</a:t>
            </a:r>
            <a:endParaRPr lang="en-US" altLang="zh-CN" b="1" dirty="0"/>
          </a:p>
          <a:p>
            <a:endParaRPr lang="en-US" altLang="zh-CN" b="1" dirty="0"/>
          </a:p>
          <a:p>
            <a:endParaRPr lang="en-US" altLang="zh-CN" b="1" dirty="0"/>
          </a:p>
          <a:p>
            <a:endParaRPr lang="en-US" altLang="zh-CN" b="1" dirty="0"/>
          </a:p>
          <a:p>
            <a:endParaRPr lang="en-US" altLang="zh-CN" b="1" dirty="0"/>
          </a:p>
          <a:p>
            <a:r>
              <a:rPr lang="zh-CN" altLang="en-US" b="1" dirty="0"/>
              <a:t>实际应用</a:t>
            </a:r>
          </a:p>
          <a:p>
            <a:pPr>
              <a:buFont typeface="Arial" panose="020B0604020202020204" pitchFamily="34" charset="0"/>
              <a:buChar char="•"/>
            </a:pPr>
            <a:r>
              <a:rPr lang="zh-CN" altLang="en-US" b="1" dirty="0"/>
              <a:t>相关矩阵</a:t>
            </a:r>
            <a:r>
              <a:rPr lang="zh-CN" altLang="en-US" dirty="0"/>
              <a:t>可以用于探索变量之间的关系，特别是在高维数据分析、特征选择和降维中。通过分析相关系数矩阵，我们可以识别出相关性较高或较低的变量，进而优化模型或减少特征冗余。</a:t>
            </a:r>
          </a:p>
          <a:p>
            <a:pPr>
              <a:buFont typeface="Arial" panose="020B0604020202020204" pitchFamily="34" charset="0"/>
              <a:buChar char="•"/>
            </a:pPr>
            <a:r>
              <a:rPr lang="zh-CN" altLang="en-US" b="1" dirty="0"/>
              <a:t>聚类分析</a:t>
            </a:r>
            <a:r>
              <a:rPr lang="zh-CN" altLang="en-US" dirty="0"/>
              <a:t>：相关系数矩阵也可以用于对变量进行聚类，类似于样本之间的距离计算，相关性矩阵反映了变量之间的相似性或关联性。</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74</a:t>
            </a:fld>
            <a:endParaRPr lang="zh-CN" altLang="en-US"/>
          </a:p>
        </p:txBody>
      </p:sp>
    </p:spTree>
    <p:extLst>
      <p:ext uri="{BB962C8B-B14F-4D97-AF65-F5344CB8AC3E}">
        <p14:creationId xmlns:p14="http://schemas.microsoft.com/office/powerpoint/2010/main" val="29808425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没有均值 归一化</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75</a:t>
            </a:fld>
            <a:endParaRPr lang="zh-CN" altLang="en-US"/>
          </a:p>
        </p:txBody>
      </p:sp>
    </p:spTree>
    <p:extLst>
      <p:ext uri="{BB962C8B-B14F-4D97-AF65-F5344CB8AC3E}">
        <p14:creationId xmlns:p14="http://schemas.microsoft.com/office/powerpoint/2010/main" val="8107520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76</a:t>
            </a:fld>
            <a:endParaRPr lang="zh-CN" altLang="en-US"/>
          </a:p>
        </p:txBody>
      </p:sp>
    </p:spTree>
    <p:extLst>
      <p:ext uri="{BB962C8B-B14F-4D97-AF65-F5344CB8AC3E}">
        <p14:creationId xmlns:p14="http://schemas.microsoft.com/office/powerpoint/2010/main" val="1533815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相似系数</a:t>
            </a:r>
            <a:r>
              <a:rPr lang="zh-CN" altLang="en-US" dirty="0"/>
              <a:t>和</a:t>
            </a:r>
            <a:r>
              <a:rPr lang="zh-CN" altLang="en-US" b="1" dirty="0"/>
              <a:t>距离</a:t>
            </a:r>
            <a:r>
              <a:rPr lang="zh-CN" altLang="en-US" dirty="0"/>
              <a:t>都是用来衡量两个对象（样本、变量等）之间的关系的度量方式，它们从不同的角度描述这种关系。相似系数通常用来表示两个对象之间的</a:t>
            </a:r>
            <a:r>
              <a:rPr lang="zh-CN" altLang="en-US" b="1" dirty="0"/>
              <a:t>相似程度</a:t>
            </a:r>
            <a:r>
              <a:rPr lang="zh-CN" altLang="en-US" dirty="0"/>
              <a:t>，而距离则用来表示它们之间的</a:t>
            </a:r>
            <a:r>
              <a:rPr lang="zh-CN" altLang="en-US" b="1" dirty="0"/>
              <a:t>差异程度</a:t>
            </a:r>
            <a:r>
              <a:rPr lang="zh-CN" altLang="en-US" dirty="0"/>
              <a:t>。虽然相似系数和距离概念不同，但在某些情况下，它们可以通过一定的转换互相转换。</a:t>
            </a:r>
          </a:p>
          <a:p>
            <a:r>
              <a:rPr lang="en-US" altLang="zh-CN" b="1" dirty="0"/>
              <a:t>1. </a:t>
            </a:r>
            <a:r>
              <a:rPr lang="zh-CN" altLang="en-US" b="1" dirty="0"/>
              <a:t>相似系数与距离的互补性</a:t>
            </a:r>
          </a:p>
          <a:p>
            <a:r>
              <a:rPr lang="zh-CN" altLang="en-US" dirty="0"/>
              <a:t>通常，</a:t>
            </a:r>
            <a:r>
              <a:rPr lang="zh-CN" altLang="en-US" b="1" dirty="0"/>
              <a:t>相似系数</a:t>
            </a:r>
            <a:r>
              <a:rPr lang="zh-CN" altLang="en-US" dirty="0"/>
              <a:t>和</a:t>
            </a:r>
            <a:r>
              <a:rPr lang="zh-CN" altLang="en-US" b="1" dirty="0"/>
              <a:t>距离</a:t>
            </a:r>
            <a:r>
              <a:rPr lang="zh-CN" altLang="en-US" dirty="0"/>
              <a:t>可以被视为</a:t>
            </a:r>
            <a:r>
              <a:rPr lang="zh-CN" altLang="en-US" b="1" dirty="0"/>
              <a:t>互补的度量</a:t>
            </a:r>
            <a:r>
              <a:rPr lang="zh-CN" altLang="en-US" dirty="0"/>
              <a:t>。相似系数值越大，表示两个对象越相似；而距离值越大，表示两个对象越不相似。因此，通过转换，我们可以将相似度转化为距离，反之亦然。</a:t>
            </a:r>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77</a:t>
            </a:fld>
            <a:endParaRPr lang="zh-CN" altLang="en-US"/>
          </a:p>
        </p:txBody>
      </p:sp>
    </p:spTree>
    <p:extLst>
      <p:ext uri="{BB962C8B-B14F-4D97-AF65-F5344CB8AC3E}">
        <p14:creationId xmlns:p14="http://schemas.microsoft.com/office/powerpoint/2010/main" val="2092537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78</a:t>
            </a:fld>
            <a:endParaRPr lang="zh-CN" altLang="en-US"/>
          </a:p>
        </p:txBody>
      </p:sp>
    </p:spTree>
    <p:extLst>
      <p:ext uri="{BB962C8B-B14F-4D97-AF65-F5344CB8AC3E}">
        <p14:creationId xmlns:p14="http://schemas.microsoft.com/office/powerpoint/2010/main" val="22851834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国外经常听到。。。</a:t>
            </a:r>
            <a:r>
              <a:rPr kumimoji="1" lang="en-US" altLang="zh-CN" dirty="0"/>
              <a:t>Fundamental</a:t>
            </a:r>
            <a:r>
              <a:rPr kumimoji="1" lang="zh-CN" altLang="en-US" dirty="0"/>
              <a:t> 根本上的 </a:t>
            </a:r>
            <a:r>
              <a:rPr kumimoji="1" lang="en-US" altLang="zh-CN" dirty="0"/>
              <a:t>research</a:t>
            </a:r>
            <a:r>
              <a:rPr kumimoji="1" lang="zh-CN" altLang="en-US" dirty="0"/>
              <a:t>。。。。</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79</a:t>
            </a:fld>
            <a:endParaRPr lang="zh-CN" altLang="en-US"/>
          </a:p>
        </p:txBody>
      </p:sp>
    </p:spTree>
    <p:extLst>
      <p:ext uri="{BB962C8B-B14F-4D97-AF65-F5344CB8AC3E}">
        <p14:creationId xmlns:p14="http://schemas.microsoft.com/office/powerpoint/2010/main" val="127769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求解。。。用到谱定理。。。</a:t>
            </a:r>
            <a:endParaRPr kumimoji="1" lang="en-US" altLang="zh-CN" dirty="0"/>
          </a:p>
          <a:p>
            <a:endParaRPr kumimoji="1" lang="en-US" altLang="zh-CN" dirty="0"/>
          </a:p>
          <a:p>
            <a:r>
              <a:rPr kumimoji="1" lang="zh-CN" altLang="en-US" dirty="0"/>
              <a:t>是什么呢</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a:t>
            </a:fld>
            <a:endParaRPr lang="zh-CN" altLang="en-US"/>
          </a:p>
        </p:txBody>
      </p:sp>
    </p:spTree>
    <p:extLst>
      <p:ext uri="{BB962C8B-B14F-4D97-AF65-F5344CB8AC3E}">
        <p14:creationId xmlns:p14="http://schemas.microsoft.com/office/powerpoint/2010/main" val="607245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80</a:t>
            </a:fld>
            <a:endParaRPr lang="zh-CN" altLang="en-US"/>
          </a:p>
        </p:txBody>
      </p:sp>
    </p:spTree>
    <p:extLst>
      <p:ext uri="{BB962C8B-B14F-4D97-AF65-F5344CB8AC3E}">
        <p14:creationId xmlns:p14="http://schemas.microsoft.com/office/powerpoint/2010/main" val="25891467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81</a:t>
            </a:fld>
            <a:endParaRPr lang="zh-CN" altLang="en-US"/>
          </a:p>
        </p:txBody>
      </p:sp>
    </p:spTree>
    <p:extLst>
      <p:ext uri="{BB962C8B-B14F-4D97-AF65-F5344CB8AC3E}">
        <p14:creationId xmlns:p14="http://schemas.microsoft.com/office/powerpoint/2010/main" val="24423382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endParaRPr lang="en-US" altLang="zh-CN" b="0" i="0" dirty="0">
              <a:solidFill>
                <a:srgbClr val="191B1F"/>
              </a:solidFill>
              <a:effectLst/>
              <a:latin typeface="-apple-system"/>
            </a:endParaRPr>
          </a:p>
          <a:p>
            <a:pPr algn="l">
              <a:buFont typeface="Arial" panose="020B0604020202020204" pitchFamily="34" charset="0"/>
              <a:buChar char="•"/>
            </a:pPr>
            <a:r>
              <a:rPr lang="zh-CN" altLang="en-US" b="0" i="0" dirty="0">
                <a:solidFill>
                  <a:srgbClr val="191B1F"/>
                </a:solidFill>
                <a:effectLst/>
                <a:latin typeface="-apple-system"/>
              </a:rPr>
              <a:t>一个缺点：由于中心点是随机选择的，算法的结果可能对初始化非常敏感。不同的随机种子可能导致截然不同的聚类结果。在某些情况下，这可能导致次优的聚类效果。</a:t>
            </a:r>
            <a:endParaRPr lang="en-US" altLang="zh-CN" b="0" i="0" dirty="0">
              <a:solidFill>
                <a:srgbClr val="191B1F"/>
              </a:solidFill>
              <a:effectLst/>
              <a:latin typeface="-apple-system"/>
            </a:endParaRPr>
          </a:p>
          <a:p>
            <a:pPr algn="l">
              <a:buFont typeface="Arial" panose="020B0604020202020204" pitchFamily="34" charset="0"/>
              <a:buChar char="•"/>
            </a:pPr>
            <a:endParaRPr lang="en-US" altLang="zh-CN" b="0" i="0" dirty="0">
              <a:solidFill>
                <a:srgbClr val="191B1F"/>
              </a:solidFill>
              <a:effectLst/>
              <a:latin typeface="-apple-system"/>
            </a:endParaRPr>
          </a:p>
          <a:p>
            <a:pPr algn="l">
              <a:buFont typeface="Arial" panose="020B0604020202020204" pitchFamily="34" charset="0"/>
              <a:buChar char="•"/>
            </a:pPr>
            <a:r>
              <a:rPr lang="zh-CN" altLang="en-US" b="0" i="0" dirty="0">
                <a:solidFill>
                  <a:srgbClr val="191B1F"/>
                </a:solidFill>
                <a:effectLst/>
                <a:latin typeface="-apple-system"/>
              </a:rPr>
              <a:t>初始化方法：</a:t>
            </a:r>
            <a:r>
              <a:rPr lang="en" altLang="zh-CN" b="0" i="0" dirty="0" err="1">
                <a:solidFill>
                  <a:srgbClr val="191B1F"/>
                </a:solidFill>
                <a:effectLst/>
                <a:latin typeface="-apple-system"/>
              </a:rPr>
              <a:t>KMeans</a:t>
            </a:r>
            <a:r>
              <a:rPr lang="en" altLang="zh-CN" b="0" i="0" dirty="0">
                <a:solidFill>
                  <a:srgbClr val="191B1F"/>
                </a:solidFill>
                <a:effectLst/>
                <a:latin typeface="-apple-system"/>
              </a:rPr>
              <a:t>++ </a:t>
            </a:r>
            <a:r>
              <a:rPr lang="zh-CN" altLang="en-US" b="0" i="0" dirty="0">
                <a:solidFill>
                  <a:srgbClr val="191B1F"/>
                </a:solidFill>
                <a:effectLst/>
                <a:latin typeface="-apple-system"/>
              </a:rPr>
              <a:t>对初始化步骤进行了改进。它首先随机选择一个数据点作为第一个聚类中心，然后根据已选择的中心点，选择下一个中心点，使得新的中心点距离现有中心点尽可能远。</a:t>
            </a:r>
          </a:p>
          <a:p>
            <a:pPr algn="l">
              <a:buFont typeface="Arial" panose="020B0604020202020204" pitchFamily="34" charset="0"/>
              <a:buChar char="•"/>
            </a:pPr>
            <a:r>
              <a:rPr lang="zh-CN" altLang="en-US" b="0" i="0" dirty="0">
                <a:solidFill>
                  <a:srgbClr val="191B1F"/>
                </a:solidFill>
                <a:effectLst/>
                <a:latin typeface="-apple-system"/>
              </a:rPr>
              <a:t>优点：这种方法倾向于在初始步骤中分散中心点，从而降低了陷入局部最优解的风险，并通常导致更好的聚类效果和更快的收敛速度。</a:t>
            </a:r>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82</a:t>
            </a:fld>
            <a:endParaRPr lang="zh-CN" altLang="en-US"/>
          </a:p>
        </p:txBody>
      </p:sp>
    </p:spTree>
    <p:extLst>
      <p:ext uri="{BB962C8B-B14F-4D97-AF65-F5344CB8AC3E}">
        <p14:creationId xmlns:p14="http://schemas.microsoft.com/office/powerpoint/2010/main" val="1304081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900" b="1" dirty="0"/>
              <a:t>另一个缺点，，只能处理球形簇</a:t>
            </a:r>
            <a:r>
              <a:rPr lang="zh-CN" altLang="en-US" sz="900" dirty="0"/>
              <a:t>：</a:t>
            </a:r>
            <a:r>
              <a:rPr lang="en" altLang="zh-CN" sz="900" dirty="0"/>
              <a:t>K-means </a:t>
            </a:r>
            <a:r>
              <a:rPr lang="zh-CN" altLang="en-US" sz="900" dirty="0"/>
              <a:t>假设每个簇是球形且大小相似的，对于形状复杂的簇效果不好。</a:t>
            </a:r>
            <a:endParaRPr lang="zh-CN" altLang="en-US" sz="900" dirty="0">
              <a:latin typeface="Times New Roman" panose="02020603050405020304" pitchFamily="18" charset="0"/>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83</a:t>
            </a:fld>
            <a:endParaRPr lang="zh-CN" altLang="en-US"/>
          </a:p>
        </p:txBody>
      </p:sp>
    </p:spTree>
    <p:extLst>
      <p:ext uri="{BB962C8B-B14F-4D97-AF65-F5344CB8AC3E}">
        <p14:creationId xmlns:p14="http://schemas.microsoft.com/office/powerpoint/2010/main" val="36769340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由于聚类算法是无监督学习，所以我们可能不知道原始数据到底是几类别，从而无法确定</a:t>
            </a:r>
            <a:r>
              <a:rPr lang="en" altLang="zh-CN" dirty="0"/>
              <a:t>k</a:t>
            </a:r>
            <a:r>
              <a:rPr lang="zh-CN" altLang="en-US" dirty="0"/>
              <a:t>的值。有一种方法</a:t>
            </a:r>
            <a:r>
              <a:rPr lang="en-US" altLang="zh-CN" dirty="0"/>
              <a:t>——</a:t>
            </a:r>
            <a:r>
              <a:rPr lang="zh-CN" altLang="en-US" dirty="0"/>
              <a:t>肘部法则，我们需要尝试一系列的</a:t>
            </a:r>
            <a:r>
              <a:rPr lang="en" altLang="zh-CN" dirty="0"/>
              <a:t>k</a:t>
            </a:r>
            <a:r>
              <a:rPr lang="zh-CN" altLang="en-US" dirty="0"/>
              <a:t>值，并绘制图像。 如左图，我们发现</a:t>
            </a:r>
            <a:r>
              <a:rPr lang="en" altLang="zh-CN" dirty="0"/>
              <a:t>k=3</a:t>
            </a:r>
            <a:r>
              <a:rPr lang="zh-CN" altLang="en-US" dirty="0"/>
              <a:t>处，曲线有弯曲且下降速度较快，称为肘部，之后下降缓慢。 此时取</a:t>
            </a:r>
            <a:r>
              <a:rPr lang="en" altLang="zh-CN" dirty="0"/>
              <a:t>k=3</a:t>
            </a:r>
            <a:r>
              <a:rPr lang="zh-CN" altLang="en-US" dirty="0"/>
              <a:t>较为合适。而对于右图，很多时候图像是平缓的，所以无法确定肘部，我们一般选择可行范围的最大值。</a:t>
            </a: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84</a:t>
            </a:fld>
            <a:endParaRPr lang="zh-CN" altLang="en-US"/>
          </a:p>
        </p:txBody>
      </p:sp>
    </p:spTree>
    <p:extLst>
      <p:ext uri="{BB962C8B-B14F-4D97-AF65-F5344CB8AC3E}">
        <p14:creationId xmlns:p14="http://schemas.microsoft.com/office/powerpoint/2010/main" val="11326632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85</a:t>
            </a:fld>
            <a:endParaRPr lang="zh-CN" altLang="en-US"/>
          </a:p>
        </p:txBody>
      </p:sp>
    </p:spTree>
    <p:extLst>
      <p:ext uri="{BB962C8B-B14F-4D97-AF65-F5344CB8AC3E}">
        <p14:creationId xmlns:p14="http://schemas.microsoft.com/office/powerpoint/2010/main" val="4890400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当时，</a:t>
            </a:r>
            <a:r>
              <a:rPr kumimoji="1" lang="en-US" altLang="zh-CN" dirty="0"/>
              <a:t>2014</a:t>
            </a:r>
            <a:r>
              <a:rPr kumimoji="1" lang="zh-CN" altLang="en-US" dirty="0"/>
              <a:t>年。。以为不可能提升。。。。</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86</a:t>
            </a:fld>
            <a:endParaRPr lang="zh-CN" altLang="en-US"/>
          </a:p>
        </p:txBody>
      </p:sp>
    </p:spTree>
    <p:extLst>
      <p:ext uri="{BB962C8B-B14F-4D97-AF65-F5344CB8AC3E}">
        <p14:creationId xmlns:p14="http://schemas.microsoft.com/office/powerpoint/2010/main" val="5694577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87</a:t>
            </a:fld>
            <a:endParaRPr lang="zh-CN" altLang="en-US"/>
          </a:p>
        </p:txBody>
      </p:sp>
    </p:spTree>
    <p:extLst>
      <p:ext uri="{BB962C8B-B14F-4D97-AF65-F5344CB8AC3E}">
        <p14:creationId xmlns:p14="http://schemas.microsoft.com/office/powerpoint/2010/main" val="509315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88</a:t>
            </a:fld>
            <a:endParaRPr lang="zh-CN" altLang="en-US"/>
          </a:p>
        </p:txBody>
      </p:sp>
    </p:spTree>
    <p:extLst>
      <p:ext uri="{BB962C8B-B14F-4D97-AF65-F5344CB8AC3E}">
        <p14:creationId xmlns:p14="http://schemas.microsoft.com/office/powerpoint/2010/main" val="11295202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89</a:t>
            </a:fld>
            <a:endParaRPr lang="zh-CN" altLang="en-US"/>
          </a:p>
        </p:txBody>
      </p:sp>
    </p:spTree>
    <p:extLst>
      <p:ext uri="{BB962C8B-B14F-4D97-AF65-F5344CB8AC3E}">
        <p14:creationId xmlns:p14="http://schemas.microsoft.com/office/powerpoint/2010/main" val="616050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另一个角度。。最大化投影方差。。。。</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9</a:t>
            </a:fld>
            <a:endParaRPr lang="zh-CN" altLang="en-US"/>
          </a:p>
        </p:txBody>
      </p:sp>
    </p:spTree>
    <p:extLst>
      <p:ext uri="{BB962C8B-B14F-4D97-AF65-F5344CB8AC3E}">
        <p14:creationId xmlns:p14="http://schemas.microsoft.com/office/powerpoint/2010/main" val="27501195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90</a:t>
            </a:fld>
            <a:endParaRPr lang="zh-CN" altLang="en-US"/>
          </a:p>
        </p:txBody>
      </p:sp>
    </p:spTree>
    <p:extLst>
      <p:ext uri="{BB962C8B-B14F-4D97-AF65-F5344CB8AC3E}">
        <p14:creationId xmlns:p14="http://schemas.microsoft.com/office/powerpoint/2010/main" val="115402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2.xml"/><Relationship Id="rId5" Type="http://schemas.openxmlformats.org/officeDocument/2006/relationships/tags" Target="../tags/tag6.xml"/><Relationship Id="rId4"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31" name="标题 1"/>
          <p:cNvSpPr>
            <a:spLocks noGrp="1"/>
          </p:cNvSpPr>
          <p:nvPr>
            <p:ph type="ctrTitle"/>
          </p:nvPr>
        </p:nvSpPr>
        <p:spPr>
          <a:xfrm>
            <a:off x="685804" y="1597819"/>
            <a:ext cx="7772400" cy="1102519"/>
          </a:xfrm>
        </p:spPr>
        <p:txBody>
          <a:bodyPr/>
          <a:lstStyle/>
          <a:p>
            <a:r>
              <a:rPr lang="zh-CN" altLang="en-US"/>
              <a:t>单击此处编辑母版标题样式</a:t>
            </a:r>
          </a:p>
        </p:txBody>
      </p:sp>
      <p:sp>
        <p:nvSpPr>
          <p:cNvPr id="1048632"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633" name="日期占位符 3"/>
          <p:cNvSpPr>
            <a:spLocks noGrp="1"/>
          </p:cNvSpPr>
          <p:nvPr>
            <p:ph type="dt" sz="half" idx="10"/>
          </p:nvPr>
        </p:nvSpPr>
        <p:spPr/>
        <p:txBody>
          <a:bodyPr/>
          <a:lstStyle/>
          <a:p>
            <a:fld id="{C8772EF7-4B8F-D949-9E85-32B8EDF30677}" type="datetime1">
              <a:rPr lang="zh-CN" altLang="en-US" smtClean="0"/>
              <a:t>2024/10/17</a:t>
            </a:fld>
            <a:endParaRPr lang="zh-CN" altLang="en-US"/>
          </a:p>
        </p:txBody>
      </p:sp>
      <p:sp>
        <p:nvSpPr>
          <p:cNvPr id="1048634" name="页脚占位符 4"/>
          <p:cNvSpPr>
            <a:spLocks noGrp="1"/>
          </p:cNvSpPr>
          <p:nvPr>
            <p:ph type="ftr" sz="quarter" idx="11"/>
          </p:nvPr>
        </p:nvSpPr>
        <p:spPr/>
        <p:txBody>
          <a:bodyPr/>
          <a:lstStyle/>
          <a:p>
            <a:endParaRPr lang="zh-CN" altLang="en-US"/>
          </a:p>
        </p:txBody>
      </p:sp>
      <p:sp>
        <p:nvSpPr>
          <p:cNvPr id="1048635" name="灯片编号占位符 5"/>
          <p:cNvSpPr>
            <a:spLocks noGrp="1"/>
          </p:cNvSpPr>
          <p:nvPr>
            <p:ph type="sldNum" sz="quarter" idx="12"/>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25" name="标题 1"/>
          <p:cNvSpPr>
            <a:spLocks noGrp="1"/>
          </p:cNvSpPr>
          <p:nvPr>
            <p:ph type="title"/>
          </p:nvPr>
        </p:nvSpPr>
        <p:spPr/>
        <p:txBody>
          <a:bodyPr/>
          <a:lstStyle/>
          <a:p>
            <a:r>
              <a:rPr lang="zh-CN" altLang="en-US"/>
              <a:t>单击此处编辑母版标题样式</a:t>
            </a:r>
          </a:p>
        </p:txBody>
      </p:sp>
      <p:sp>
        <p:nvSpPr>
          <p:cNvPr id="1048726"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27" name="日期占位符 3"/>
          <p:cNvSpPr>
            <a:spLocks noGrp="1"/>
          </p:cNvSpPr>
          <p:nvPr>
            <p:ph type="dt" sz="half" idx="10"/>
          </p:nvPr>
        </p:nvSpPr>
        <p:spPr/>
        <p:txBody>
          <a:bodyPr/>
          <a:lstStyle/>
          <a:p>
            <a:fld id="{20BD7DA0-C247-CF44-A6D3-C3AD2340489F}" type="datetime1">
              <a:rPr lang="zh-CN" altLang="en-US" smtClean="0"/>
              <a:t>2024/10/17</a:t>
            </a:fld>
            <a:endParaRPr lang="zh-CN" altLang="en-US"/>
          </a:p>
        </p:txBody>
      </p:sp>
      <p:sp>
        <p:nvSpPr>
          <p:cNvPr id="1048728" name="页脚占位符 4"/>
          <p:cNvSpPr>
            <a:spLocks noGrp="1"/>
          </p:cNvSpPr>
          <p:nvPr>
            <p:ph type="ftr" sz="quarter" idx="11"/>
          </p:nvPr>
        </p:nvSpPr>
        <p:spPr/>
        <p:txBody>
          <a:bodyPr/>
          <a:lstStyle/>
          <a:p>
            <a:endParaRPr lang="zh-CN" altLang="en-US"/>
          </a:p>
        </p:txBody>
      </p:sp>
      <p:sp>
        <p:nvSpPr>
          <p:cNvPr id="1048729"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709"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1048710" name="竖排文字占位符 2"/>
          <p:cNvSpPr>
            <a:spLocks noGrp="1"/>
          </p:cNvSpPr>
          <p:nvPr>
            <p:ph type="body" orient="vert" idx="1"/>
          </p:nvPr>
        </p:nvSpPr>
        <p:spPr>
          <a:xfrm>
            <a:off x="457204"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1" name="日期占位符 3"/>
          <p:cNvSpPr>
            <a:spLocks noGrp="1"/>
          </p:cNvSpPr>
          <p:nvPr>
            <p:ph type="dt" sz="half" idx="10"/>
          </p:nvPr>
        </p:nvSpPr>
        <p:spPr/>
        <p:txBody>
          <a:bodyPr/>
          <a:lstStyle/>
          <a:p>
            <a:fld id="{EBF804CB-4BEC-B94D-98FC-70D720F9BAFD}" type="datetime1">
              <a:rPr lang="zh-CN" altLang="en-US" smtClean="0"/>
              <a:t>2024/10/17</a:t>
            </a:fld>
            <a:endParaRPr lang="zh-CN" altLang="en-US"/>
          </a:p>
        </p:txBody>
      </p:sp>
      <p:sp>
        <p:nvSpPr>
          <p:cNvPr id="1048712" name="页脚占位符 4"/>
          <p:cNvSpPr>
            <a:spLocks noGrp="1"/>
          </p:cNvSpPr>
          <p:nvPr>
            <p:ph type="ftr" sz="quarter" idx="11"/>
          </p:nvPr>
        </p:nvSpPr>
        <p:spPr/>
        <p:txBody>
          <a:bodyPr/>
          <a:lstStyle/>
          <a:p>
            <a:endParaRPr lang="zh-CN" altLang="en-US"/>
          </a:p>
        </p:txBody>
      </p:sp>
      <p:sp>
        <p:nvSpPr>
          <p:cNvPr id="1048713"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58" name="标题 1"/>
          <p:cNvSpPr>
            <a:spLocks noGrp="1"/>
          </p:cNvSpPr>
          <p:nvPr>
            <p:ph type="title"/>
          </p:nvPr>
        </p:nvSpPr>
        <p:spPr/>
        <p:txBody>
          <a:bodyPr/>
          <a:lstStyle/>
          <a:p>
            <a:r>
              <a:rPr lang="zh-CN" altLang="en-US"/>
              <a:t>单击此处编辑母版标题样式</a:t>
            </a:r>
          </a:p>
        </p:txBody>
      </p:sp>
      <p:sp>
        <p:nvSpPr>
          <p:cNvPr id="1048759"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60" name="日期占位符 3"/>
          <p:cNvSpPr>
            <a:spLocks noGrp="1"/>
          </p:cNvSpPr>
          <p:nvPr>
            <p:ph type="dt" sz="half" idx="10"/>
          </p:nvPr>
        </p:nvSpPr>
        <p:spPr/>
        <p:txBody>
          <a:bodyPr/>
          <a:lstStyle/>
          <a:p>
            <a:fld id="{E95C6458-6531-C542-B4F8-05C98E657C67}" type="datetime1">
              <a:rPr lang="zh-CN" altLang="en-US" smtClean="0">
                <a:solidFill>
                  <a:prstClr val="black">
                    <a:tint val="75000"/>
                  </a:prstClr>
                </a:solidFill>
              </a:rPr>
              <a:t>2024/10/17</a:t>
            </a:fld>
            <a:endParaRPr lang="zh-CN" altLang="en-US">
              <a:solidFill>
                <a:prstClr val="black">
                  <a:tint val="75000"/>
                </a:prstClr>
              </a:solidFill>
            </a:endParaRPr>
          </a:p>
        </p:txBody>
      </p:sp>
      <p:sp>
        <p:nvSpPr>
          <p:cNvPr id="1048761"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2"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3"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64" name="标题 1"/>
          <p:cNvSpPr>
            <a:spLocks noGrp="1"/>
          </p:cNvSpPr>
          <p:nvPr>
            <p:ph type="ctrTitle"/>
          </p:nvPr>
        </p:nvSpPr>
        <p:spPr>
          <a:xfrm>
            <a:off x="685804" y="1597820"/>
            <a:ext cx="7772400" cy="1102519"/>
          </a:xfrm>
        </p:spPr>
        <p:txBody>
          <a:bodyPr/>
          <a:lstStyle/>
          <a:p>
            <a:r>
              <a:rPr lang="zh-CN" altLang="en-US"/>
              <a:t>单击此处编辑母版标题样式</a:t>
            </a:r>
          </a:p>
        </p:txBody>
      </p:sp>
      <p:sp>
        <p:nvSpPr>
          <p:cNvPr id="1048765"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766" name="日期占位符 3"/>
          <p:cNvSpPr>
            <a:spLocks noGrp="1"/>
          </p:cNvSpPr>
          <p:nvPr>
            <p:ph type="dt" sz="half" idx="10"/>
          </p:nvPr>
        </p:nvSpPr>
        <p:spPr/>
        <p:txBody>
          <a:bodyPr/>
          <a:lstStyle/>
          <a:p>
            <a:fld id="{09ADA66B-676E-CD4E-B081-91080642D49F}" type="datetime1">
              <a:rPr lang="zh-CN" altLang="en-US" smtClean="0">
                <a:solidFill>
                  <a:prstClr val="black">
                    <a:tint val="75000"/>
                  </a:prstClr>
                </a:solidFill>
              </a:rPr>
              <a:t>2024/10/17</a:t>
            </a:fld>
            <a:endParaRPr lang="zh-CN" altLang="en-US">
              <a:solidFill>
                <a:prstClr val="black">
                  <a:tint val="75000"/>
                </a:prstClr>
              </a:solidFill>
            </a:endParaRPr>
          </a:p>
        </p:txBody>
      </p:sp>
      <p:sp>
        <p:nvSpPr>
          <p:cNvPr id="1048767"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8"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9"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2" name="图片 8"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cxnSp>
        <p:nvCxnSpPr>
          <p:cNvPr id="3145735" name="直接连接符 10"/>
          <p:cNvCxnSpPr/>
          <p:nvPr/>
        </p:nvCxnSpPr>
        <p:spPr>
          <a:xfrm>
            <a:off x="1270033" y="-835836"/>
            <a:ext cx="7190906"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70" name="标题 1"/>
          <p:cNvSpPr>
            <a:spLocks noGrp="1"/>
          </p:cNvSpPr>
          <p:nvPr>
            <p:ph type="title"/>
          </p:nvPr>
        </p:nvSpPr>
        <p:spPr/>
        <p:txBody>
          <a:bodyPr/>
          <a:lstStyle>
            <a:lvl1pPr>
              <a:defRPr>
                <a:latin typeface="Heiti SC Medium" pitchFamily="2" charset="-128"/>
                <a:ea typeface="Heiti SC Medium" pitchFamily="2" charset="-128"/>
              </a:defRPr>
            </a:lvl1pPr>
          </a:lstStyle>
          <a:p>
            <a:r>
              <a:rPr lang="zh-CN" altLang="en-US" dirty="0"/>
              <a:t>单击此处编辑母版标题样式</a:t>
            </a:r>
          </a:p>
        </p:txBody>
      </p:sp>
      <p:sp>
        <p:nvSpPr>
          <p:cNvPr id="1048771" name="内容占位符 2"/>
          <p:cNvSpPr>
            <a:spLocks noGrp="1"/>
          </p:cNvSpPr>
          <p:nvPr>
            <p:ph idx="1"/>
          </p:nvPr>
        </p:nvSpPr>
        <p:spPr/>
        <p:txBody>
          <a:bodyPr/>
          <a:lstStyle>
            <a:lvl1pPr>
              <a:defRPr>
                <a:latin typeface="Heiti SC Medium" pitchFamily="2" charset="-128"/>
                <a:ea typeface="Heiti SC Medium" pitchFamily="2" charset="-128"/>
              </a:defRPr>
            </a:lvl1pPr>
            <a:lvl2pPr>
              <a:defRPr>
                <a:latin typeface="Heiti SC Medium" pitchFamily="2" charset="-128"/>
                <a:ea typeface="Heiti SC Medium" pitchFamily="2" charset="-128"/>
              </a:defRPr>
            </a:lvl2pPr>
            <a:lvl3pPr>
              <a:defRPr>
                <a:latin typeface="Heiti SC Medium" pitchFamily="2" charset="-128"/>
                <a:ea typeface="Heiti SC Medium" pitchFamily="2" charset="-128"/>
              </a:defRPr>
            </a:lvl3pPr>
            <a:lvl4pPr>
              <a:defRPr>
                <a:latin typeface="Heiti SC Medium" pitchFamily="2" charset="-128"/>
                <a:ea typeface="Heiti SC Medium" pitchFamily="2" charset="-128"/>
              </a:defRPr>
            </a:lvl4pPr>
            <a:lvl5pPr>
              <a:defRPr>
                <a:latin typeface="Heiti SC Medium" pitchFamily="2" charset="-128"/>
                <a:ea typeface="Heiti SC Medium" pitchFamily="2" charset="-128"/>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2" name="日期占位符 3"/>
          <p:cNvSpPr>
            <a:spLocks noGrp="1"/>
          </p:cNvSpPr>
          <p:nvPr>
            <p:ph type="dt" sz="half" idx="10"/>
          </p:nvPr>
        </p:nvSpPr>
        <p:spPr/>
        <p:txBody>
          <a:bodyPr/>
          <a:lstStyle/>
          <a:p>
            <a:fld id="{9F07BCDC-368C-B043-A278-5DB4B1E7C84C}" type="datetime1">
              <a:rPr lang="zh-CN" altLang="en-US" smtClean="0">
                <a:solidFill>
                  <a:prstClr val="black">
                    <a:tint val="75000"/>
                  </a:prstClr>
                </a:solidFill>
              </a:rPr>
              <a:t>2024/10/17</a:t>
            </a:fld>
            <a:endParaRPr lang="zh-CN" altLang="en-US">
              <a:solidFill>
                <a:prstClr val="black">
                  <a:tint val="75000"/>
                </a:prstClr>
              </a:solidFill>
            </a:endParaRPr>
          </a:p>
        </p:txBody>
      </p:sp>
      <p:sp>
        <p:nvSpPr>
          <p:cNvPr id="1048773"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74"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75"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4" name="图片 9"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09" name="日期占位符 1"/>
          <p:cNvSpPr>
            <a:spLocks noGrp="1"/>
          </p:cNvSpPr>
          <p:nvPr>
            <p:ph type="dt" sz="half" idx="10"/>
          </p:nvPr>
        </p:nvSpPr>
        <p:spPr/>
        <p:txBody>
          <a:bodyPr/>
          <a:lstStyle/>
          <a:p>
            <a:fld id="{2E9ECB42-62F7-154E-8340-E5ABC877155F}" type="datetime1">
              <a:rPr lang="zh-CN" altLang="en-US" smtClean="0">
                <a:solidFill>
                  <a:prstClr val="black">
                    <a:tint val="75000"/>
                  </a:prstClr>
                </a:solidFill>
              </a:rPr>
              <a:t>2024/10/17</a:t>
            </a:fld>
            <a:endParaRPr lang="zh-CN" altLang="en-US">
              <a:solidFill>
                <a:prstClr val="black">
                  <a:tint val="75000"/>
                </a:prstClr>
              </a:solidFill>
            </a:endParaRPr>
          </a:p>
        </p:txBody>
      </p:sp>
      <p:sp>
        <p:nvSpPr>
          <p:cNvPr id="1048610"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1048611" name="灯片编号占位符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solidFill>
                  <a:prstClr val="black">
                    <a:tint val="75000"/>
                  </a:prstClr>
                </a:solidFill>
              </a:rPr>
              <a:pPr/>
              <a:t>‹#›</a:t>
            </a:fld>
            <a:endParaRPr lang="zh-CN" altLang="en-US" dirty="0">
              <a:solidFill>
                <a:prstClr val="black">
                  <a:tint val="75000"/>
                </a:prstClr>
              </a:solidFill>
            </a:endParaRPr>
          </a:p>
        </p:txBody>
      </p:sp>
      <p:grpSp>
        <p:nvGrpSpPr>
          <p:cNvPr id="53" name="组合 30"/>
          <p:cNvGrpSpPr>
            <a:grpSpLocks noGrp="1"/>
          </p:cNvGrpSpPr>
          <p:nvPr userDrawn="1"/>
        </p:nvGrpSpPr>
        <p:grpSpPr>
          <a:xfrm>
            <a:off x="323528" y="308459"/>
            <a:ext cx="8496944" cy="463083"/>
            <a:chOff x="5282161" y="1404744"/>
            <a:chExt cx="3543196" cy="233762"/>
          </a:xfrm>
        </p:grpSpPr>
        <p:cxnSp>
          <p:nvCxnSpPr>
            <p:cNvPr id="3145730" name="直接连接符 8"/>
            <p:cNvCxnSpPr/>
            <p:nvPr/>
          </p:nvCxnSpPr>
          <p:spPr>
            <a:xfrm>
              <a:off x="5282161" y="1638506"/>
              <a:ext cx="3536170"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
          <p:nvSpPr>
            <p:cNvPr id="1048613" name="TextBox 8"/>
            <p:cNvSpPr txBox="1"/>
            <p:nvPr/>
          </p:nvSpPr>
          <p:spPr>
            <a:xfrm>
              <a:off x="5522378" y="1404744"/>
              <a:ext cx="3302979" cy="233046"/>
            </a:xfrm>
            <a:prstGeom prst="rect">
              <a:avLst/>
            </a:prstGeom>
            <a:noFill/>
          </p:spPr>
          <p:txBody>
            <a:bodyPr wrap="square" rtlCol="0">
              <a:spAutoFit/>
            </a:bodyPr>
            <a:lstStyle/>
            <a:p>
              <a:pPr defTabSz="914400"/>
              <a:endParaRPr lang="zh-CN" altLang="en-US" sz="2400" b="1" dirty="0">
                <a:solidFill>
                  <a:srgbClr val="800080"/>
                </a:solidFill>
                <a:latin typeface="HEITI SC MEDIUM" pitchFamily="2" charset="-128"/>
                <a:ea typeface="HEITI SC MEDIUM" pitchFamily="2" charset="-128"/>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2024/10/17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000"/>
            <a:ext cx="7349400" cy="764100"/>
          </a:xfrm>
        </p:spPr>
        <p:txBody>
          <a:bodyPr vert="horz" lIns="90000" tIns="46800" rIns="90000" bIns="46800" rtlCol="0" anchor="t" anchorCtr="0">
            <a:normAutofit/>
          </a:bodyPr>
          <a:lstStyle>
            <a:lvl1pPr marL="0" marR="0" algn="ctr" defTabSz="685800" rtl="0" eaLnBrk="1" fontAlgn="auto" latinLnBrk="0" hangingPunct="1">
              <a:lnSpc>
                <a:spcPct val="100000"/>
              </a:lnSpc>
              <a:buNone/>
              <a:defRPr kumimoji="0" lang="zh-CN" altLang="en-US" sz="4500" b="1" i="0" u="none" strike="noStrike" kern="1200" cap="none" spc="225"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7" name="文本占位符 6"/>
          <p:cNvSpPr>
            <a:spLocks noGrp="1"/>
          </p:cNvSpPr>
          <p:nvPr>
            <p:ph type="body" sz="quarter" idx="13"/>
            <p:custDataLst>
              <p:tags r:id="rId5"/>
            </p:custDataLst>
          </p:nvPr>
        </p:nvSpPr>
        <p:spPr>
          <a:xfrm>
            <a:off x="899100" y="2670300"/>
            <a:ext cx="7349400" cy="353700"/>
          </a:xfrm>
        </p:spPr>
        <p:txBody>
          <a:bodyPr lIns="90000" tIns="46800" rIns="90000" bIns="46800">
            <a:normAutofit/>
          </a:bodyPr>
          <a:lstStyle>
            <a:lvl1pPr marL="0" indent="0" algn="ctr">
              <a:lnSpc>
                <a:spcPct val="110000"/>
              </a:lnSpc>
              <a:buNone/>
              <a:defRPr sz="1800" spc="15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3831217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097192" name="图片 17" descr="sy.jpg"/>
          <p:cNvPicPr>
            <a:picLocks noChangeAspect="1"/>
          </p:cNvPicPr>
          <p:nvPr userDrawn="1"/>
        </p:nvPicPr>
        <p:blipFill>
          <a:blip r:embed="rId2"/>
          <a:stretch>
            <a:fillRect/>
          </a:stretch>
        </p:blipFill>
        <p:spPr>
          <a:xfrm>
            <a:off x="0" y="1437085"/>
            <a:ext cx="9144000" cy="1890713"/>
          </a:xfrm>
          <a:prstGeom prst="rect">
            <a:avLst/>
          </a:prstGeom>
          <a:noFill/>
          <a:ln w="9525">
            <a:noFill/>
          </a:ln>
        </p:spPr>
      </p:pic>
      <p:sp>
        <p:nvSpPr>
          <p:cNvPr id="1048800" name="矩形 6"/>
          <p:cNvSpPr/>
          <p:nvPr/>
        </p:nvSpPr>
        <p:spPr>
          <a:xfrm>
            <a:off x="294085" y="222647"/>
            <a:ext cx="2520554"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pic>
        <p:nvPicPr>
          <p:cNvPr id="2097193" name="Picture 2" descr="D:\My Pictures\nju\南京大学视觉形象规范化标准(jpeg格式文件)\03校标，中、英文校名组合.jpg"/>
          <p:cNvPicPr>
            <a:picLocks noChangeAspect="1"/>
          </p:cNvPicPr>
          <p:nvPr userDrawn="1"/>
        </p:nvPicPr>
        <p:blipFill>
          <a:blip r:embed="rId3"/>
          <a:stretch>
            <a:fillRect/>
          </a:stretch>
        </p:blipFill>
        <p:spPr>
          <a:xfrm>
            <a:off x="501254" y="395288"/>
            <a:ext cx="2106215" cy="627460"/>
          </a:xfrm>
          <a:prstGeom prst="rect">
            <a:avLst/>
          </a:prstGeom>
          <a:noFill/>
          <a:ln w="9525">
            <a:noFill/>
          </a:ln>
        </p:spPr>
      </p:pic>
      <p:sp>
        <p:nvSpPr>
          <p:cNvPr id="1048801" name="矩形 7"/>
          <p:cNvSpPr>
            <a:spLocks noChangeArrowheads="1"/>
          </p:cNvSpPr>
          <p:nvPr/>
        </p:nvSpPr>
        <p:spPr bwMode="auto">
          <a:xfrm>
            <a:off x="5661422" y="357188"/>
            <a:ext cx="3482579" cy="507831"/>
          </a:xfrm>
          <a:prstGeom prst="rect">
            <a:avLst/>
          </a:prstGeom>
          <a:solidFill>
            <a:srgbClr val="630D5F"/>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pPr>
            <a:r>
              <a:rPr kumimoji="0" lang="zh-CN" altLang="en-US" sz="2700" b="0" i="0" u="none" strike="noStrike" kern="1200" cap="none" spc="0" normalizeH="0" baseline="0" noProof="0">
                <a:ln>
                  <a:noFill/>
                </a:ln>
                <a:solidFill>
                  <a:prstClr val="white"/>
                </a:solidFill>
                <a:effectLst/>
                <a:uLnTx/>
                <a:uFillTx/>
                <a:latin typeface="华文新魏" panose="02010800040101010101" pitchFamily="2" charset="-122"/>
                <a:ea typeface="华文新魏" panose="02010800040101010101" pitchFamily="2" charset="-122"/>
                <a:cs typeface="+mn-cs"/>
              </a:rPr>
              <a:t>诚朴雄伟   励学敦行</a:t>
            </a:r>
          </a:p>
        </p:txBody>
      </p:sp>
      <p:sp>
        <p:nvSpPr>
          <p:cNvPr id="1048802" name="标题 1"/>
          <p:cNvSpPr>
            <a:spLocks noGrp="1"/>
          </p:cNvSpPr>
          <p:nvPr>
            <p:ph type="ctrTitle"/>
          </p:nvPr>
        </p:nvSpPr>
        <p:spPr>
          <a:xfrm>
            <a:off x="251520" y="1799332"/>
            <a:ext cx="5112568" cy="1107996"/>
          </a:xfrm>
        </p:spPr>
        <p:txBody>
          <a:bodyPr/>
          <a:lstStyle>
            <a:lvl1pPr algn="ctr">
              <a:defRPr sz="3300" b="1">
                <a:solidFill>
                  <a:srgbClr val="FF0000"/>
                </a:solidFill>
                <a:effectLst/>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048803" name="副标题 2"/>
          <p:cNvSpPr>
            <a:spLocks noGrp="1"/>
          </p:cNvSpPr>
          <p:nvPr>
            <p:ph type="subTitle" idx="1"/>
          </p:nvPr>
        </p:nvSpPr>
        <p:spPr>
          <a:xfrm>
            <a:off x="287526" y="3813889"/>
            <a:ext cx="8568952" cy="461665"/>
          </a:xfrm>
        </p:spPr>
        <p:txBody>
          <a:bodyPr/>
          <a:lstStyle>
            <a:lvl1pPr marL="0" indent="0" algn="ctr">
              <a:buNone/>
              <a:defRPr sz="2400" b="1">
                <a:solidFill>
                  <a:srgbClr val="7030A0"/>
                </a:solidFill>
                <a:effectLst/>
                <a:latin typeface="方正小标宋简体" panose="02000000000000000000" pitchFamily="2" charset="-122"/>
                <a:ea typeface="方正小标宋简体" panose="02000000000000000000" pitchFamily="2" charset="-122"/>
                <a:cs typeface="Arial" panose="020B0604020202020204"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zh-CN" altLang="en-US" noProof="1"/>
              <a:t>单击此处编辑母版副标题样式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097191" name="Picture 5"/>
          <p:cNvPicPr/>
          <p:nvPr/>
        </p:nvPicPr>
        <p:blipFill>
          <a:blip r:embed="rId2"/>
          <a:stretch>
            <a:fillRect/>
          </a:stretch>
        </p:blipFill>
        <p:spPr>
          <a:xfrm>
            <a:off x="457200" y="1847850"/>
            <a:ext cx="2228850" cy="2219325"/>
          </a:xfrm>
          <a:prstGeom prst="rect">
            <a:avLst/>
          </a:prstGeom>
          <a:noFill/>
          <a:ln w="9525">
            <a:noFill/>
          </a:ln>
        </p:spPr>
      </p:pic>
      <p:sp>
        <p:nvSpPr>
          <p:cNvPr id="1048790" name="矩形 6"/>
          <p:cNvSpPr/>
          <p:nvPr/>
        </p:nvSpPr>
        <p:spPr>
          <a:xfrm>
            <a:off x="2556272" y="859631"/>
            <a:ext cx="6119813" cy="5954"/>
          </a:xfrm>
          <a:prstGeom prst="rect">
            <a:avLst/>
          </a:prstGeom>
          <a:solidFill>
            <a:srgbClr val="630D5F"/>
          </a:solidFill>
          <a:ln w="38100">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1" name="标题 1"/>
          <p:cNvSpPr>
            <a:spLocks noGrp="1"/>
          </p:cNvSpPr>
          <p:nvPr>
            <p:ph type="title"/>
          </p:nvPr>
        </p:nvSpPr>
        <p:spPr>
          <a:xfrm>
            <a:off x="0" y="403771"/>
            <a:ext cx="8686800" cy="461665"/>
          </a:xfrm>
        </p:spPr>
        <p:txBody>
          <a:bodyPr/>
          <a:lstStyle/>
          <a:p>
            <a:r>
              <a:rPr lang="zh-CN" altLang="en-US" noProof="1"/>
              <a:t>单击此处编辑母版标题样式</a:t>
            </a:r>
          </a:p>
        </p:txBody>
      </p:sp>
      <p:sp>
        <p:nvSpPr>
          <p:cNvPr id="1048792" name="内容占位符 4"/>
          <p:cNvSpPr>
            <a:spLocks noGrp="1"/>
          </p:cNvSpPr>
          <p:nvPr>
            <p:ph sz="quarter" idx="10"/>
          </p:nvPr>
        </p:nvSpPr>
        <p:spPr>
          <a:xfrm>
            <a:off x="3437874" y="1793454"/>
            <a:ext cx="5248926" cy="415498"/>
          </a:xfrm>
        </p:spPr>
        <p:txBody>
          <a:bodyPr/>
          <a:lstStyle>
            <a:lvl1pPr marL="540385" indent="-540385">
              <a:buFont typeface="+mj-ea"/>
              <a:buAutoNum type="ea1JpnChsDbPeriod"/>
              <a:defRPr>
                <a:solidFill>
                  <a:schemeClr val="accent6">
                    <a:lumMod val="75000"/>
                  </a:schemeClr>
                </a:solidFill>
              </a:defRPr>
            </a:lvl1pPr>
            <a:lvl2pPr marL="771525" indent="-428625">
              <a:buFont typeface="+mj-ea"/>
              <a:buAutoNum type="ea1JpnChsDbPeriod"/>
              <a:defRPr>
                <a:solidFill>
                  <a:schemeClr val="tx1"/>
                </a:solidFill>
              </a:defRPr>
            </a:lvl2pPr>
          </a:lstStyle>
          <a:p>
            <a:pPr lvl="0"/>
            <a:r>
              <a:rPr lang="zh-CN" altLang="en-US" noProof="1"/>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14" name="标题 1"/>
          <p:cNvSpPr>
            <a:spLocks noGrp="1"/>
          </p:cNvSpPr>
          <p:nvPr>
            <p:ph type="title"/>
          </p:nvPr>
        </p:nvSpPr>
        <p:spPr/>
        <p:txBody>
          <a:bodyPr/>
          <a:lstStyle/>
          <a:p>
            <a:r>
              <a:rPr lang="zh-CN" altLang="en-US"/>
              <a:t>单击此处编辑母版标题样式</a:t>
            </a:r>
          </a:p>
        </p:txBody>
      </p:sp>
      <p:sp>
        <p:nvSpPr>
          <p:cNvPr id="1048715"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6" name="日期占位符 3"/>
          <p:cNvSpPr>
            <a:spLocks noGrp="1"/>
          </p:cNvSpPr>
          <p:nvPr>
            <p:ph type="dt" sz="half" idx="10"/>
          </p:nvPr>
        </p:nvSpPr>
        <p:spPr/>
        <p:txBody>
          <a:bodyPr/>
          <a:lstStyle/>
          <a:p>
            <a:fld id="{44DC391D-732F-C149-B6A1-9A5FCB4F6FEF}" type="datetime1">
              <a:rPr lang="zh-CN" altLang="en-US" smtClean="0"/>
              <a:t>2024/10/17</a:t>
            </a:fld>
            <a:endParaRPr lang="zh-CN" altLang="en-US"/>
          </a:p>
        </p:txBody>
      </p:sp>
      <p:sp>
        <p:nvSpPr>
          <p:cNvPr id="1048717" name="页脚占位符 4"/>
          <p:cNvSpPr>
            <a:spLocks noGrp="1"/>
          </p:cNvSpPr>
          <p:nvPr>
            <p:ph type="ftr" sz="quarter" idx="11"/>
          </p:nvPr>
        </p:nvSpPr>
        <p:spPr/>
        <p:txBody>
          <a:bodyPr/>
          <a:lstStyle/>
          <a:p>
            <a:endParaRPr lang="zh-CN" altLang="en-US"/>
          </a:p>
        </p:txBody>
      </p:sp>
      <p:sp>
        <p:nvSpPr>
          <p:cNvPr id="1048718"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1048804"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5" name="标题 1"/>
          <p:cNvSpPr>
            <a:spLocks noGrp="1"/>
          </p:cNvSpPr>
          <p:nvPr>
            <p:ph type="title"/>
          </p:nvPr>
        </p:nvSpPr>
        <p:spPr>
          <a:xfrm>
            <a:off x="0" y="403771"/>
            <a:ext cx="8676456"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6"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258445"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1048807"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8" name="标题 1"/>
          <p:cNvSpPr>
            <a:spLocks noGrp="1"/>
          </p:cNvSpPr>
          <p:nvPr>
            <p:ph type="title"/>
          </p:nvPr>
        </p:nvSpPr>
        <p:spPr>
          <a:xfrm>
            <a:off x="2555874" y="403771"/>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9"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539750"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1048810"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11" name="标题 1"/>
          <p:cNvSpPr>
            <a:spLocks noGrp="1"/>
          </p:cNvSpPr>
          <p:nvPr>
            <p:ph type="title"/>
          </p:nvPr>
        </p:nvSpPr>
        <p:spPr>
          <a:xfrm>
            <a:off x="2555874" y="403772"/>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12" name="内容占位符 2"/>
          <p:cNvSpPr>
            <a:spLocks noGrp="1"/>
          </p:cNvSpPr>
          <p:nvPr>
            <p:ph idx="1"/>
          </p:nvPr>
        </p:nvSpPr>
        <p:spPr>
          <a:xfrm>
            <a:off x="457200" y="1200151"/>
            <a:ext cx="8229600" cy="803297"/>
          </a:xfrm>
        </p:spPr>
        <p:txBody>
          <a:bodyPr/>
          <a:lstStyle>
            <a:lvl1pPr>
              <a:defRPr sz="210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lvl1pPr>
            <a:lvl2pPr marL="601345" indent="-258445">
              <a:buFont typeface="Wingdings" panose="05000000000000000000" pitchFamily="2" charset="2"/>
              <a:buChar char="Ø"/>
              <a:defRPr sz="2100">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2pPr>
            <a:lvl3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48778"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779" name="标题 1"/>
          <p:cNvSpPr>
            <a:spLocks noGrp="1"/>
          </p:cNvSpPr>
          <p:nvPr>
            <p:ph type="title"/>
          </p:nvPr>
        </p:nvSpPr>
        <p:spPr>
          <a:xfrm>
            <a:off x="2555776" y="403771"/>
            <a:ext cx="6131024" cy="461665"/>
          </a:xfrm>
        </p:spPr>
        <p:txBody>
          <a:bodyPr/>
          <a:lstStyle>
            <a:lvl1pPr>
              <a:defRPr sz="2400"/>
            </a:lvl1pPr>
          </a:lstStyle>
          <a:p>
            <a:r>
              <a:rPr lang="zh-CN" altLang="en-US" noProof="1"/>
              <a:t>单击此处编辑母版标题样式</a:t>
            </a:r>
          </a:p>
        </p:txBody>
      </p:sp>
      <p:sp>
        <p:nvSpPr>
          <p:cNvPr id="1048780" name="内容占位符 3"/>
          <p:cNvSpPr>
            <a:spLocks noGrp="1"/>
          </p:cNvSpPr>
          <p:nvPr>
            <p:ph sz="quarter" idx="10"/>
          </p:nvPr>
        </p:nvSpPr>
        <p:spPr>
          <a:xfrm>
            <a:off x="457200" y="1200151"/>
            <a:ext cx="4006788"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
        <p:nvSpPr>
          <p:cNvPr id="1048781" name="内容占位符 5"/>
          <p:cNvSpPr>
            <a:spLocks noGrp="1"/>
          </p:cNvSpPr>
          <p:nvPr>
            <p:ph sz="quarter" idx="11"/>
          </p:nvPr>
        </p:nvSpPr>
        <p:spPr>
          <a:xfrm>
            <a:off x="4572000" y="1200151"/>
            <a:ext cx="4114800"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048782" name="标题 1"/>
          <p:cNvSpPr>
            <a:spLocks noGrp="1"/>
          </p:cNvSpPr>
          <p:nvPr>
            <p:ph type="title"/>
          </p:nvPr>
        </p:nvSpPr>
        <p:spPr>
          <a:xfrm>
            <a:off x="2541984" y="4210006"/>
            <a:ext cx="5486400" cy="415498"/>
          </a:xfrm>
        </p:spPr>
        <p:txBody>
          <a:bodyPr anchor="b"/>
          <a:lstStyle>
            <a:lvl1pPr algn="ctr">
              <a:defRPr sz="2100" b="1">
                <a:solidFill>
                  <a:srgbClr val="630D5F"/>
                </a:solidFill>
              </a:defRPr>
            </a:lvl1pPr>
          </a:lstStyle>
          <a:p>
            <a:r>
              <a:rPr lang="zh-CN" altLang="en-US" noProof="1"/>
              <a:t>单击此处编辑母版标题样式</a:t>
            </a:r>
          </a:p>
        </p:txBody>
      </p:sp>
      <p:sp>
        <p:nvSpPr>
          <p:cNvPr id="1048783" name="图片占位符 2"/>
          <p:cNvSpPr>
            <a:spLocks noGrp="1"/>
          </p:cNvSpPr>
          <p:nvPr>
            <p:ph type="pic" idx="1"/>
          </p:nvPr>
        </p:nvSpPr>
        <p:spPr>
          <a:xfrm>
            <a:off x="2541984" y="1059582"/>
            <a:ext cx="5486400" cy="3086100"/>
          </a:xfrm>
        </p:spPr>
        <p:txBody>
          <a:bodyPr vert="horz" wrap="square" lIns="91440" tIns="45720" rIns="91440" bIns="45720" numCol="1" rtlCol="0" anchor="t" anchorCtr="0" compatLnSpc="1">
            <a:normAutofit/>
          </a:bodyPr>
          <a:lstStyle>
            <a:lvl1pPr marL="0" indent="0">
              <a:buNone/>
              <a:defRPr sz="2400">
                <a:solidFill>
                  <a:schemeClr val="tx1"/>
                </a:solidFill>
                <a:latin typeface="隶书" panose="02010509060101010101" pitchFamily="49" charset="-122"/>
                <a:ea typeface="隶书" panose="02010509060101010101" pitchFamily="49"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048797"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8" name="标题 1"/>
          <p:cNvSpPr>
            <a:spLocks noGrp="1"/>
          </p:cNvSpPr>
          <p:nvPr>
            <p:ph type="title"/>
          </p:nvPr>
        </p:nvSpPr>
        <p:spPr>
          <a:xfrm>
            <a:off x="522001" y="1795421"/>
            <a:ext cx="8099999" cy="646331"/>
          </a:xfrm>
        </p:spPr>
        <p:txBody>
          <a:bodyPr/>
          <a:lstStyle>
            <a:lvl1pPr algn="ctr">
              <a:defRPr sz="3600">
                <a:solidFill>
                  <a:schemeClr val="bg1"/>
                </a:solidFill>
              </a:defRPr>
            </a:lvl1pPr>
          </a:lstStyle>
          <a:p>
            <a:r>
              <a:rPr lang="zh-CN" altLang="en-US" noProof="1"/>
              <a:t>单击此处编辑母版标题样式</a:t>
            </a:r>
          </a:p>
        </p:txBody>
      </p:sp>
      <p:sp>
        <p:nvSpPr>
          <p:cNvPr id="1048799" name="文本占位符 5"/>
          <p:cNvSpPr>
            <a:spLocks noGrp="1"/>
          </p:cNvSpPr>
          <p:nvPr>
            <p:ph type="body" sz="quarter" idx="10"/>
          </p:nvPr>
        </p:nvSpPr>
        <p:spPr>
          <a:xfrm>
            <a:off x="650082" y="2973817"/>
            <a:ext cx="7918363" cy="369332"/>
          </a:xfrm>
        </p:spPr>
        <p:txBody>
          <a:bodyPr/>
          <a:lstStyle>
            <a:lvl1pPr>
              <a:defRPr sz="1800">
                <a:solidFill>
                  <a:schemeClr val="tx1"/>
                </a:solidFill>
              </a:defRPr>
            </a:lvl1pPr>
          </a:lstStyle>
          <a:p>
            <a:pPr lvl="0"/>
            <a:r>
              <a:rPr lang="zh-CN" altLang="en-US" noProof="1"/>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48793"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4" name="标题 1"/>
          <p:cNvSpPr>
            <a:spLocks noGrp="1"/>
          </p:cNvSpPr>
          <p:nvPr>
            <p:ph type="title"/>
          </p:nvPr>
        </p:nvSpPr>
        <p:spPr>
          <a:xfrm>
            <a:off x="522001" y="1864670"/>
            <a:ext cx="8099999" cy="507831"/>
          </a:xfrm>
        </p:spPr>
        <p:txBody>
          <a:bodyPr/>
          <a:lstStyle>
            <a:lvl1pPr algn="ctr">
              <a:defRPr sz="2700">
                <a:solidFill>
                  <a:schemeClr val="bg1"/>
                </a:solidFill>
              </a:defRPr>
            </a:lvl1pPr>
          </a:lstStyle>
          <a:p>
            <a:r>
              <a:rPr lang="zh-CN" altLang="en-US" noProof="1"/>
              <a:t>单击此处编辑母版标题样式</a:t>
            </a:r>
          </a:p>
        </p:txBody>
      </p:sp>
      <p:sp>
        <p:nvSpPr>
          <p:cNvPr id="1048795" name="文本占位符 5"/>
          <p:cNvSpPr>
            <a:spLocks noGrp="1"/>
          </p:cNvSpPr>
          <p:nvPr>
            <p:ph type="body" sz="quarter" idx="10"/>
          </p:nvPr>
        </p:nvSpPr>
        <p:spPr>
          <a:xfrm>
            <a:off x="650082" y="2973817"/>
            <a:ext cx="3165835" cy="646331"/>
          </a:xfrm>
        </p:spPr>
        <p:txBody>
          <a:bodyPr/>
          <a:lstStyle>
            <a:lvl1pPr>
              <a:defRPr sz="1800">
                <a:solidFill>
                  <a:schemeClr val="tx1"/>
                </a:solidFill>
              </a:defRPr>
            </a:lvl1pPr>
          </a:lstStyle>
          <a:p>
            <a:pPr lvl="0"/>
            <a:r>
              <a:rPr lang="zh-CN" altLang="en-US" noProof="1"/>
              <a:t>单击此处编辑母版文本样式</a:t>
            </a:r>
          </a:p>
        </p:txBody>
      </p:sp>
      <p:sp>
        <p:nvSpPr>
          <p:cNvPr id="1048796" name="内容占位符 4"/>
          <p:cNvSpPr>
            <a:spLocks noGrp="1"/>
          </p:cNvSpPr>
          <p:nvPr>
            <p:ph sz="quarter" idx="11"/>
          </p:nvPr>
        </p:nvSpPr>
        <p:spPr>
          <a:xfrm>
            <a:off x="4626006" y="2973817"/>
            <a:ext cx="3996500" cy="369332"/>
          </a:xfrm>
        </p:spPr>
        <p:txBody>
          <a:bodyPr/>
          <a:lstStyle>
            <a:lvl1pPr>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noProof="1"/>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1048787" name="Rectangle 46"/>
          <p:cNvSpPr>
            <a:spLocks noChangeArrowheads="1"/>
          </p:cNvSpPr>
          <p:nvPr/>
        </p:nvSpPr>
        <p:spPr bwMode="auto">
          <a:xfrm>
            <a:off x="3048000" y="2288382"/>
            <a:ext cx="1524000" cy="1088231"/>
          </a:xfrm>
          <a:prstGeom prst="rect">
            <a:avLst/>
          </a:prstGeom>
          <a:solidFill>
            <a:srgbClr val="339933"/>
          </a:solidFill>
          <a:ln>
            <a:noFill/>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8" name="Rectangle 47"/>
          <p:cNvSpPr>
            <a:spLocks noChangeArrowheads="1"/>
          </p:cNvSpPr>
          <p:nvPr/>
        </p:nvSpPr>
        <p:spPr bwMode="gray">
          <a:xfrm>
            <a:off x="4572000" y="3374231"/>
            <a:ext cx="1524000" cy="1085850"/>
          </a:xfrm>
          <a:prstGeom prst="rect">
            <a:avLst/>
          </a:prstGeom>
          <a:solidFill>
            <a:schemeClr val="accent6">
              <a:lumMod val="75000"/>
            </a:schemeClr>
          </a:solidFill>
          <a:ln w="9525">
            <a:noFill/>
            <a:miter lim="800000"/>
          </a:ln>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srgbClr val="F79646">
                  <a:lumMod val="75000"/>
                </a:srgbClr>
              </a:solidFill>
              <a:effectLst/>
              <a:uLnTx/>
              <a:uFillTx/>
              <a:latin typeface="Calibri" panose="020F0502020204030204" pitchFamily="34" charset="0"/>
              <a:ea typeface="宋体" panose="02010600030101010101" pitchFamily="2" charset="-122"/>
              <a:cs typeface="+mn-cs"/>
            </a:endParaRPr>
          </a:p>
        </p:txBody>
      </p:sp>
      <p:pic>
        <p:nvPicPr>
          <p:cNvPr id="2097187" name="Picture 5" descr="C:\Documents and Settings\Administrator\桌面\1.jpg"/>
          <p:cNvPicPr/>
          <p:nvPr/>
        </p:nvPicPr>
        <p:blipFill>
          <a:blip r:embed="rId2"/>
          <a:stretch>
            <a:fillRect/>
          </a:stretch>
        </p:blipFill>
        <p:spPr>
          <a:xfrm>
            <a:off x="1537097" y="2286001"/>
            <a:ext cx="1522809" cy="1088231"/>
          </a:xfrm>
          <a:prstGeom prst="rect">
            <a:avLst/>
          </a:prstGeom>
          <a:noFill/>
          <a:ln w="9525">
            <a:noFill/>
          </a:ln>
        </p:spPr>
      </p:pic>
      <p:pic>
        <p:nvPicPr>
          <p:cNvPr id="2097188" name="Picture 6" descr="C:\Documents and Settings\Administrator\桌面\2.jpg"/>
          <p:cNvPicPr/>
          <p:nvPr/>
        </p:nvPicPr>
        <p:blipFill>
          <a:blip r:embed="rId3"/>
          <a:stretch>
            <a:fillRect/>
          </a:stretch>
        </p:blipFill>
        <p:spPr>
          <a:xfrm>
            <a:off x="4572000" y="2288382"/>
            <a:ext cx="1522810" cy="1088231"/>
          </a:xfrm>
          <a:prstGeom prst="rect">
            <a:avLst/>
          </a:prstGeom>
          <a:noFill/>
          <a:ln w="9525">
            <a:noFill/>
          </a:ln>
        </p:spPr>
      </p:pic>
      <p:pic>
        <p:nvPicPr>
          <p:cNvPr id="2097189" name="Picture 7" descr="C:\Documents and Settings\Administrator\桌面\3.jpg"/>
          <p:cNvPicPr/>
          <p:nvPr/>
        </p:nvPicPr>
        <p:blipFill>
          <a:blip r:embed="rId4"/>
          <a:stretch>
            <a:fillRect/>
          </a:stretch>
        </p:blipFill>
        <p:spPr>
          <a:xfrm>
            <a:off x="6096000" y="3369469"/>
            <a:ext cx="1522810" cy="1088231"/>
          </a:xfrm>
          <a:prstGeom prst="rect">
            <a:avLst/>
          </a:prstGeom>
          <a:noFill/>
          <a:ln w="9525">
            <a:noFill/>
          </a:ln>
        </p:spPr>
      </p:pic>
      <p:pic>
        <p:nvPicPr>
          <p:cNvPr id="2097190" name="Picture 8" descr="C:\Documents and Settings\Administrator\桌面\4.jpg"/>
          <p:cNvPicPr/>
          <p:nvPr/>
        </p:nvPicPr>
        <p:blipFill>
          <a:blip r:embed="rId5"/>
          <a:stretch>
            <a:fillRect/>
          </a:stretch>
        </p:blipFill>
        <p:spPr>
          <a:xfrm>
            <a:off x="3049191" y="3374232"/>
            <a:ext cx="1522809" cy="1088231"/>
          </a:xfrm>
          <a:prstGeom prst="rect">
            <a:avLst/>
          </a:prstGeom>
          <a:noFill/>
          <a:ln w="9525">
            <a:noFill/>
          </a:ln>
        </p:spPr>
      </p:pic>
      <p:sp>
        <p:nvSpPr>
          <p:cNvPr id="1048789" name="标题 1"/>
          <p:cNvSpPr>
            <a:spLocks noGrp="1"/>
          </p:cNvSpPr>
          <p:nvPr>
            <p:ph type="title"/>
          </p:nvPr>
        </p:nvSpPr>
        <p:spPr>
          <a:xfrm>
            <a:off x="683568" y="1426083"/>
            <a:ext cx="8154906" cy="553998"/>
          </a:xfrm>
        </p:spPr>
        <p:txBody>
          <a:bodyPr/>
          <a:lstStyle>
            <a:lvl1pPr algn="ctr">
              <a:defRPr sz="3000">
                <a:solidFill>
                  <a:srgbClr val="630D5F"/>
                </a:solidFill>
              </a:defRPr>
            </a:lvl1pPr>
          </a:lstStyle>
          <a:p>
            <a:endParaRPr lang="zh-CN" altLang="en-US"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84" name="日期占位符 1"/>
          <p:cNvSpPr>
            <a:spLocks noGrp="1"/>
          </p:cNvSpPr>
          <p:nvPr>
            <p:ph type="dt" sz="half" idx="2"/>
          </p:nvPr>
        </p:nvSpPr>
        <p:spPr>
          <a:xfrm>
            <a:off x="628650" y="4767263"/>
            <a:ext cx="20574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fld id="{3A6E3F11-7CA2-7C46-9D23-E4B03D42F68A}" type="datetime1">
              <a:rPr kumimoji="0" lang="zh-CN" altLang="en-US" sz="1350" b="0" i="0" u="none" strike="noStrike" kern="1200" cap="none" spc="0" normalizeH="0" baseline="0" noProof="1" smtClean="0">
                <a:ln>
                  <a:noFill/>
                </a:ln>
                <a:solidFill>
                  <a:prstClr val="black"/>
                </a:solidFill>
                <a:effectLst/>
                <a:uLnTx/>
                <a:uFillTx/>
                <a:latin typeface="Calibri" panose="020F0502020204030204" pitchFamily="34" charset="0"/>
                <a:ea typeface="宋体" panose="02010600030101010101" pitchFamily="2" charset="-122"/>
                <a:cs typeface="+mn-cs"/>
              </a:rPr>
              <a:t>2024/10/17</a:t>
            </a:fld>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5" name="页脚占位符 2"/>
          <p:cNvSpPr>
            <a:spLocks noGrp="1"/>
          </p:cNvSpPr>
          <p:nvPr>
            <p:ph type="ftr" sz="quarter" idx="3"/>
          </p:nvPr>
        </p:nvSpPr>
        <p:spPr>
          <a:xfrm>
            <a:off x="3028950" y="4767263"/>
            <a:ext cx="30861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6" name="灯片编号占位符 3"/>
          <p:cNvSpPr>
            <a:spLocks noGrp="1"/>
          </p:cNvSpPr>
          <p:nvPr>
            <p:ph type="sldNum" sz="quarter" idx="4"/>
          </p:nvPr>
        </p:nvSpPr>
        <p:spPr>
          <a:xfrm>
            <a:off x="6457950" y="4767263"/>
            <a:ext cx="2057400" cy="273844"/>
          </a:xfrm>
        </p:spPr>
        <p:txBody>
          <a:bodyPr vert="horz" wrap="square" lIns="91440" tIns="45720" rIns="91440" bIns="45720" numCol="1" anchor="t" anchorCtr="0" compatLnSpc="1"/>
          <a:lstStyle>
            <a:lvl1pPr eaLnBrk="1" hangingPunct="1">
              <a:defRPr smtClean="0"/>
            </a:lvl1pPr>
          </a:lstStyle>
          <a:p>
            <a:pPr marL="0" marR="0" lvl="0" indent="0" algn="l" defTabSz="685800" rtl="0" eaLnBrk="1" fontAlgn="base" latinLnBrk="0" hangingPunct="1">
              <a:lnSpc>
                <a:spcPct val="100000"/>
              </a:lnSpc>
              <a:spcBef>
                <a:spcPct val="0"/>
              </a:spcBef>
              <a:spcAft>
                <a:spcPct val="0"/>
              </a:spcAft>
              <a:buClrTx/>
              <a:buSzTx/>
              <a:buFontTx/>
              <a:buNone/>
            </a:pPr>
            <a:fld id="{DE2D1913-7E4E-494B-BB9D-C7D6A017BB24}" type="slidenum">
              <a:rPr kumimoji="0" lang="zh-CN" altLang="en-US" sz="135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30" name="标题 1"/>
          <p:cNvSpPr>
            <a:spLocks noGrp="1"/>
          </p:cNvSpPr>
          <p:nvPr>
            <p:ph type="title"/>
          </p:nvPr>
        </p:nvSpPr>
        <p:spPr>
          <a:xfrm>
            <a:off x="722317" y="3305176"/>
            <a:ext cx="7772400" cy="1021556"/>
          </a:xfrm>
        </p:spPr>
        <p:txBody>
          <a:bodyPr anchor="t"/>
          <a:lstStyle>
            <a:lvl1pPr algn="l">
              <a:defRPr sz="4000" b="1" cap="all"/>
            </a:lvl1pPr>
          </a:lstStyle>
          <a:p>
            <a:r>
              <a:rPr lang="zh-CN" altLang="en-US"/>
              <a:t>单击此处编辑母版标题样式</a:t>
            </a:r>
          </a:p>
        </p:txBody>
      </p:sp>
      <p:sp>
        <p:nvSpPr>
          <p:cNvPr id="1048731" name="文本占位符 2"/>
          <p:cNvSpPr>
            <a:spLocks noGrp="1"/>
          </p:cNvSpPr>
          <p:nvPr>
            <p:ph type="body" idx="1"/>
          </p:nvPr>
        </p:nvSpPr>
        <p:spPr>
          <a:xfrm>
            <a:off x="722317" y="2180038"/>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048732" name="日期占位符 3"/>
          <p:cNvSpPr>
            <a:spLocks noGrp="1"/>
          </p:cNvSpPr>
          <p:nvPr>
            <p:ph type="dt" sz="half" idx="10"/>
          </p:nvPr>
        </p:nvSpPr>
        <p:spPr/>
        <p:txBody>
          <a:bodyPr/>
          <a:lstStyle/>
          <a:p>
            <a:fld id="{3AE12B8A-0A79-8043-B90B-DA6CB2165651}" type="datetime1">
              <a:rPr lang="zh-CN" altLang="en-US" smtClean="0"/>
              <a:t>2024/10/17</a:t>
            </a:fld>
            <a:endParaRPr lang="zh-CN" altLang="en-US"/>
          </a:p>
        </p:txBody>
      </p:sp>
      <p:sp>
        <p:nvSpPr>
          <p:cNvPr id="1048733" name="页脚占位符 4"/>
          <p:cNvSpPr>
            <a:spLocks noGrp="1"/>
          </p:cNvSpPr>
          <p:nvPr>
            <p:ph type="ftr" sz="quarter" idx="11"/>
          </p:nvPr>
        </p:nvSpPr>
        <p:spPr/>
        <p:txBody>
          <a:bodyPr/>
          <a:lstStyle/>
          <a:p>
            <a:endParaRPr lang="zh-CN" altLang="en-US"/>
          </a:p>
        </p:txBody>
      </p:sp>
      <p:sp>
        <p:nvSpPr>
          <p:cNvPr id="1048734"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35" name="标题 1"/>
          <p:cNvSpPr>
            <a:spLocks noGrp="1"/>
          </p:cNvSpPr>
          <p:nvPr>
            <p:ph type="title"/>
          </p:nvPr>
        </p:nvSpPr>
        <p:spPr/>
        <p:txBody>
          <a:bodyPr/>
          <a:lstStyle/>
          <a:p>
            <a:r>
              <a:rPr lang="zh-CN" altLang="en-US"/>
              <a:t>单击此处编辑母版标题样式</a:t>
            </a:r>
          </a:p>
        </p:txBody>
      </p:sp>
      <p:sp>
        <p:nvSpPr>
          <p:cNvPr id="1048736" name="内容占位符 2"/>
          <p:cNvSpPr>
            <a:spLocks noGrp="1"/>
          </p:cNvSpPr>
          <p:nvPr>
            <p:ph sz="half" idx="1"/>
          </p:nvPr>
        </p:nvSpPr>
        <p:spPr>
          <a:xfrm>
            <a:off x="457204"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7" name="内容占位符 3"/>
          <p:cNvSpPr>
            <a:spLocks noGrp="1"/>
          </p:cNvSpPr>
          <p:nvPr>
            <p:ph sz="half" idx="2"/>
          </p:nvPr>
        </p:nvSpPr>
        <p:spPr>
          <a:xfrm>
            <a:off x="4648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8" name="日期占位符 4"/>
          <p:cNvSpPr>
            <a:spLocks noGrp="1"/>
          </p:cNvSpPr>
          <p:nvPr>
            <p:ph type="dt" sz="half" idx="10"/>
          </p:nvPr>
        </p:nvSpPr>
        <p:spPr/>
        <p:txBody>
          <a:bodyPr/>
          <a:lstStyle/>
          <a:p>
            <a:fld id="{DDD527DF-44AA-4A47-A7FF-46D24A50165C}" type="datetime1">
              <a:rPr lang="zh-CN" altLang="en-US" smtClean="0"/>
              <a:t>2024/10/17</a:t>
            </a:fld>
            <a:endParaRPr lang="zh-CN" altLang="en-US"/>
          </a:p>
        </p:txBody>
      </p:sp>
      <p:sp>
        <p:nvSpPr>
          <p:cNvPr id="1048739" name="页脚占位符 5"/>
          <p:cNvSpPr>
            <a:spLocks noGrp="1"/>
          </p:cNvSpPr>
          <p:nvPr>
            <p:ph type="ftr" sz="quarter" idx="11"/>
          </p:nvPr>
        </p:nvSpPr>
        <p:spPr/>
        <p:txBody>
          <a:bodyPr/>
          <a:lstStyle/>
          <a:p>
            <a:endParaRPr lang="zh-CN" altLang="en-US"/>
          </a:p>
        </p:txBody>
      </p:sp>
      <p:sp>
        <p:nvSpPr>
          <p:cNvPr id="1048740"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41" name="标题 1"/>
          <p:cNvSpPr>
            <a:spLocks noGrp="1"/>
          </p:cNvSpPr>
          <p:nvPr>
            <p:ph type="title"/>
          </p:nvPr>
        </p:nvSpPr>
        <p:spPr/>
        <p:txBody>
          <a:bodyPr/>
          <a:lstStyle/>
          <a:p>
            <a:r>
              <a:rPr lang="zh-CN" altLang="en-US"/>
              <a:t>单击此处编辑母版标题样式</a:t>
            </a:r>
          </a:p>
        </p:txBody>
      </p:sp>
      <p:sp>
        <p:nvSpPr>
          <p:cNvPr id="1048742" name="文本占位符 2"/>
          <p:cNvSpPr>
            <a:spLocks noGrp="1"/>
          </p:cNvSpPr>
          <p:nvPr>
            <p:ph type="body" idx="1"/>
          </p:nvPr>
        </p:nvSpPr>
        <p:spPr>
          <a:xfrm>
            <a:off x="457200" y="1151339"/>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3" name="内容占位符 3"/>
          <p:cNvSpPr>
            <a:spLocks noGrp="1"/>
          </p:cNvSpPr>
          <p:nvPr>
            <p:ph sz="half" idx="2"/>
          </p:nvPr>
        </p:nvSpPr>
        <p:spPr>
          <a:xfrm>
            <a:off x="457200" y="1631160"/>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4" name="文本占位符 4"/>
          <p:cNvSpPr>
            <a:spLocks noGrp="1"/>
          </p:cNvSpPr>
          <p:nvPr>
            <p:ph type="body" sz="quarter" idx="3"/>
          </p:nvPr>
        </p:nvSpPr>
        <p:spPr>
          <a:xfrm>
            <a:off x="4645026" y="1151339"/>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5" name="内容占位符 5"/>
          <p:cNvSpPr>
            <a:spLocks noGrp="1"/>
          </p:cNvSpPr>
          <p:nvPr>
            <p:ph sz="quarter" idx="4"/>
          </p:nvPr>
        </p:nvSpPr>
        <p:spPr>
          <a:xfrm>
            <a:off x="4645026" y="1631160"/>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6" name="日期占位符 6"/>
          <p:cNvSpPr>
            <a:spLocks noGrp="1"/>
          </p:cNvSpPr>
          <p:nvPr>
            <p:ph type="dt" sz="half" idx="10"/>
          </p:nvPr>
        </p:nvSpPr>
        <p:spPr/>
        <p:txBody>
          <a:bodyPr/>
          <a:lstStyle/>
          <a:p>
            <a:fld id="{6836FD5D-87FF-724E-A018-904C8DA36E87}" type="datetime1">
              <a:rPr lang="zh-CN" altLang="en-US" smtClean="0"/>
              <a:t>2024/10/17</a:t>
            </a:fld>
            <a:endParaRPr lang="zh-CN" altLang="en-US"/>
          </a:p>
        </p:txBody>
      </p:sp>
      <p:sp>
        <p:nvSpPr>
          <p:cNvPr id="1048747" name="页脚占位符 7"/>
          <p:cNvSpPr>
            <a:spLocks noGrp="1"/>
          </p:cNvSpPr>
          <p:nvPr>
            <p:ph type="ftr" sz="quarter" idx="11"/>
          </p:nvPr>
        </p:nvSpPr>
        <p:spPr/>
        <p:txBody>
          <a:bodyPr/>
          <a:lstStyle/>
          <a:p>
            <a:endParaRPr lang="zh-CN" altLang="en-US"/>
          </a:p>
        </p:txBody>
      </p:sp>
      <p:sp>
        <p:nvSpPr>
          <p:cNvPr id="1048748" name="灯片编号占位符 8"/>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05" name="标题 1"/>
          <p:cNvSpPr>
            <a:spLocks noGrp="1"/>
          </p:cNvSpPr>
          <p:nvPr>
            <p:ph type="title"/>
          </p:nvPr>
        </p:nvSpPr>
        <p:spPr/>
        <p:txBody>
          <a:bodyPr/>
          <a:lstStyle/>
          <a:p>
            <a:r>
              <a:rPr lang="zh-CN" altLang="en-US"/>
              <a:t>单击此处编辑母版标题样式</a:t>
            </a:r>
          </a:p>
        </p:txBody>
      </p:sp>
      <p:sp>
        <p:nvSpPr>
          <p:cNvPr id="1048706" name="日期占位符 2"/>
          <p:cNvSpPr>
            <a:spLocks noGrp="1"/>
          </p:cNvSpPr>
          <p:nvPr>
            <p:ph type="dt" sz="half" idx="10"/>
          </p:nvPr>
        </p:nvSpPr>
        <p:spPr/>
        <p:txBody>
          <a:bodyPr/>
          <a:lstStyle/>
          <a:p>
            <a:fld id="{FF9122B6-D467-7141-A8DD-2AFCB88D0744}" type="datetime1">
              <a:rPr lang="zh-CN" altLang="en-US" smtClean="0"/>
              <a:t>2024/10/17</a:t>
            </a:fld>
            <a:endParaRPr lang="zh-CN" altLang="en-US"/>
          </a:p>
        </p:txBody>
      </p:sp>
      <p:sp>
        <p:nvSpPr>
          <p:cNvPr id="1048707" name="页脚占位符 3"/>
          <p:cNvSpPr>
            <a:spLocks noGrp="1"/>
          </p:cNvSpPr>
          <p:nvPr>
            <p:ph type="ftr" sz="quarter" idx="11"/>
          </p:nvPr>
        </p:nvSpPr>
        <p:spPr/>
        <p:txBody>
          <a:bodyPr/>
          <a:lstStyle/>
          <a:p>
            <a:endParaRPr lang="zh-CN" altLang="en-US"/>
          </a:p>
        </p:txBody>
      </p:sp>
      <p:sp>
        <p:nvSpPr>
          <p:cNvPr id="1048708" name="灯片编号占位符 4"/>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49" name="日期占位符 1"/>
          <p:cNvSpPr>
            <a:spLocks noGrp="1"/>
          </p:cNvSpPr>
          <p:nvPr>
            <p:ph type="dt" sz="half" idx="10"/>
          </p:nvPr>
        </p:nvSpPr>
        <p:spPr/>
        <p:txBody>
          <a:bodyPr/>
          <a:lstStyle/>
          <a:p>
            <a:fld id="{17213F8F-DDBB-4540-BE30-2278200C1FF4}" type="datetime1">
              <a:rPr lang="zh-CN" altLang="en-US" smtClean="0"/>
              <a:t>2024/10/17</a:t>
            </a:fld>
            <a:endParaRPr lang="zh-CN" altLang="en-US"/>
          </a:p>
        </p:txBody>
      </p:sp>
      <p:sp>
        <p:nvSpPr>
          <p:cNvPr id="1048750" name="页脚占位符 2"/>
          <p:cNvSpPr>
            <a:spLocks noGrp="1"/>
          </p:cNvSpPr>
          <p:nvPr>
            <p:ph type="ftr" sz="quarter" idx="11"/>
          </p:nvPr>
        </p:nvSpPr>
        <p:spPr/>
        <p:txBody>
          <a:bodyPr/>
          <a:lstStyle/>
          <a:p>
            <a:endParaRPr lang="zh-CN" altLang="en-US"/>
          </a:p>
        </p:txBody>
      </p:sp>
      <p:sp>
        <p:nvSpPr>
          <p:cNvPr id="1048751" name="灯片编号占位符 3"/>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52" name="标题 1"/>
          <p:cNvSpPr>
            <a:spLocks noGrp="1"/>
          </p:cNvSpPr>
          <p:nvPr>
            <p:ph type="title"/>
          </p:nvPr>
        </p:nvSpPr>
        <p:spPr>
          <a:xfrm>
            <a:off x="457202" y="204790"/>
            <a:ext cx="3008313" cy="871538"/>
          </a:xfrm>
        </p:spPr>
        <p:txBody>
          <a:bodyPr anchor="b"/>
          <a:lstStyle>
            <a:lvl1pPr algn="l">
              <a:defRPr sz="2000" b="1"/>
            </a:lvl1pPr>
          </a:lstStyle>
          <a:p>
            <a:r>
              <a:rPr lang="zh-CN" altLang="en-US"/>
              <a:t>单击此处编辑母版标题样式</a:t>
            </a:r>
          </a:p>
        </p:txBody>
      </p:sp>
      <p:sp>
        <p:nvSpPr>
          <p:cNvPr id="104875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54" name="文本占位符 3"/>
          <p:cNvSpPr>
            <a:spLocks noGrp="1"/>
          </p:cNvSpPr>
          <p:nvPr>
            <p:ph type="body" sz="half" idx="2"/>
          </p:nvPr>
        </p:nvSpPr>
        <p:spPr>
          <a:xfrm>
            <a:off x="457202" y="1076330"/>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55" name="日期占位符 4"/>
          <p:cNvSpPr>
            <a:spLocks noGrp="1"/>
          </p:cNvSpPr>
          <p:nvPr>
            <p:ph type="dt" sz="half" idx="10"/>
          </p:nvPr>
        </p:nvSpPr>
        <p:spPr/>
        <p:txBody>
          <a:bodyPr/>
          <a:lstStyle/>
          <a:p>
            <a:fld id="{F2DC1402-2884-9841-8197-B48C1D99F3B2}" type="datetime1">
              <a:rPr lang="zh-CN" altLang="en-US" smtClean="0"/>
              <a:t>2024/10/17</a:t>
            </a:fld>
            <a:endParaRPr lang="zh-CN" altLang="en-US"/>
          </a:p>
        </p:txBody>
      </p:sp>
      <p:sp>
        <p:nvSpPr>
          <p:cNvPr id="1048756" name="页脚占位符 5"/>
          <p:cNvSpPr>
            <a:spLocks noGrp="1"/>
          </p:cNvSpPr>
          <p:nvPr>
            <p:ph type="ftr" sz="quarter" idx="11"/>
          </p:nvPr>
        </p:nvSpPr>
        <p:spPr/>
        <p:txBody>
          <a:bodyPr/>
          <a:lstStyle/>
          <a:p>
            <a:endParaRPr lang="zh-CN" altLang="en-US"/>
          </a:p>
        </p:txBody>
      </p:sp>
      <p:sp>
        <p:nvSpPr>
          <p:cNvPr id="1048757"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19"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1048720" name="图片占位符 2"/>
          <p:cNvSpPr>
            <a:spLocks noGrp="1"/>
          </p:cNvSpPr>
          <p:nvPr>
            <p:ph type="pic" idx="1"/>
          </p:nvPr>
        </p:nvSpPr>
        <p:spPr>
          <a:xfrm>
            <a:off x="1792288" y="45958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21" name="文本占位符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22" name="日期占位符 4"/>
          <p:cNvSpPr>
            <a:spLocks noGrp="1"/>
          </p:cNvSpPr>
          <p:nvPr>
            <p:ph type="dt" sz="half" idx="10"/>
          </p:nvPr>
        </p:nvSpPr>
        <p:spPr/>
        <p:txBody>
          <a:bodyPr/>
          <a:lstStyle/>
          <a:p>
            <a:fld id="{795CD2D3-6E35-8F47-9F4E-F4E7FAAA04F0}" type="datetime1">
              <a:rPr lang="zh-CN" altLang="en-US" smtClean="0"/>
              <a:t>2024/10/17</a:t>
            </a:fld>
            <a:endParaRPr lang="zh-CN" altLang="en-US"/>
          </a:p>
        </p:txBody>
      </p:sp>
      <p:sp>
        <p:nvSpPr>
          <p:cNvPr id="1048723" name="页脚占位符 5"/>
          <p:cNvSpPr>
            <a:spLocks noGrp="1"/>
          </p:cNvSpPr>
          <p:nvPr>
            <p:ph type="ftr" sz="quarter" idx="11"/>
          </p:nvPr>
        </p:nvSpPr>
        <p:spPr/>
        <p:txBody>
          <a:bodyPr/>
          <a:lstStyle/>
          <a:p>
            <a:endParaRPr lang="zh-CN" altLang="en-US"/>
          </a:p>
        </p:txBody>
      </p:sp>
      <p:sp>
        <p:nvSpPr>
          <p:cNvPr id="1048724"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6"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27"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28" name="日期占位符 3"/>
          <p:cNvSpPr>
            <a:spLocks noGrp="1"/>
          </p:cNvSpPr>
          <p:nvPr>
            <p:ph type="dt" sz="half" idx="2"/>
          </p:nvPr>
        </p:nvSpPr>
        <p:spPr>
          <a:xfrm>
            <a:off x="457200" y="4767263"/>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fld id="{23DBFDC3-E906-A94A-8665-3FF24AC55B08}" type="datetime1">
              <a:rPr lang="zh-CN" altLang="en-US" smtClean="0"/>
              <a:t>2024/10/17</a:t>
            </a:fld>
            <a:endParaRPr lang="zh-CN" altLang="en-US"/>
          </a:p>
        </p:txBody>
      </p:sp>
      <p:sp>
        <p:nvSpPr>
          <p:cNvPr id="1048629" name="页脚占位符 4"/>
          <p:cNvSpPr>
            <a:spLocks noGrp="1"/>
          </p:cNvSpPr>
          <p:nvPr>
            <p:ph type="ftr" sz="quarter" idx="3"/>
          </p:nvPr>
        </p:nvSpPr>
        <p:spPr>
          <a:xfrm>
            <a:off x="3124204" y="4767263"/>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endParaRPr lang="zh-CN" altLang="en-US"/>
          </a:p>
        </p:txBody>
      </p:sp>
      <p:sp>
        <p:nvSpPr>
          <p:cNvPr id="1048630" name="灯片编号占位符 5"/>
          <p:cNvSpPr>
            <a:spLocks noGrp="1"/>
          </p:cNvSpPr>
          <p:nvPr>
            <p:ph type="sldNum" sz="quarter" idx="4"/>
          </p:nvPr>
        </p:nvSpPr>
        <p:spPr>
          <a:xfrm>
            <a:off x="6553200" y="4767263"/>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fld id="{09FCBBE2-63E4-4E90-8897-D61F1A357E4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04"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05"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06" name="日期占位符 3"/>
          <p:cNvSpPr>
            <a:spLocks noGrp="1"/>
          </p:cNvSpPr>
          <p:nvPr>
            <p:ph type="dt" sz="half" idx="2"/>
          </p:nvPr>
        </p:nvSpPr>
        <p:spPr>
          <a:xfrm>
            <a:off x="457200" y="4767264"/>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pPr defTabSz="914400"/>
            <a:fld id="{3C6AE5CD-E0DB-BC4D-AEAA-335A36D705B2}" type="datetime1">
              <a:rPr lang="zh-CN" altLang="en-US" smtClean="0">
                <a:solidFill>
                  <a:prstClr val="black">
                    <a:tint val="75000"/>
                  </a:prstClr>
                </a:solidFill>
              </a:rPr>
              <a:t>2024/10/17</a:t>
            </a:fld>
            <a:endParaRPr lang="zh-CN" altLang="en-US">
              <a:solidFill>
                <a:prstClr val="black">
                  <a:tint val="75000"/>
                </a:prstClr>
              </a:solidFill>
            </a:endParaRPr>
          </a:p>
        </p:txBody>
      </p:sp>
      <p:sp>
        <p:nvSpPr>
          <p:cNvPr id="1048607" name="页脚占位符 4"/>
          <p:cNvSpPr>
            <a:spLocks noGrp="1"/>
          </p:cNvSpPr>
          <p:nvPr>
            <p:ph type="ftr" sz="quarter" idx="3"/>
          </p:nvPr>
        </p:nvSpPr>
        <p:spPr>
          <a:xfrm>
            <a:off x="3124204" y="4767264"/>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1048608" name="灯片编号占位符 5"/>
          <p:cNvSpPr>
            <a:spLocks noGrp="1"/>
          </p:cNvSpPr>
          <p:nvPr>
            <p:ph type="sldNum" sz="quarter" idx="4"/>
          </p:nvPr>
        </p:nvSpPr>
        <p:spPr>
          <a:xfrm>
            <a:off x="6553200" y="4767264"/>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pPr defTabSz="914400"/>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9"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776" name="标题占位符 1"/>
          <p:cNvSpPr>
            <a:spLocks noGrp="1"/>
          </p:cNvSpPr>
          <p:nvPr>
            <p:ph type="title"/>
          </p:nvPr>
        </p:nvSpPr>
        <p:spPr>
          <a:xfrm>
            <a:off x="2556273" y="403772"/>
            <a:ext cx="6130528" cy="461665"/>
          </a:xfrm>
          <a:prstGeom prst="rect">
            <a:avLst/>
          </a:prstGeom>
          <a:noFill/>
          <a:ln w="9525">
            <a:noFill/>
          </a:ln>
        </p:spPr>
        <p:txBody>
          <a:bodyPr anchor="ctr">
            <a:spAutoFit/>
          </a:bodyPr>
          <a:lstStyle/>
          <a:p>
            <a:pPr lvl="0"/>
            <a:r>
              <a:rPr lang="zh-CN" altLang="en-US" dirty="0"/>
              <a:t>单击此处编辑母版标题样式</a:t>
            </a:r>
          </a:p>
        </p:txBody>
      </p:sp>
      <p:sp>
        <p:nvSpPr>
          <p:cNvPr id="1048777" name="文本占位符 2"/>
          <p:cNvSpPr>
            <a:spLocks noGrp="1"/>
          </p:cNvSpPr>
          <p:nvPr>
            <p:ph type="body"/>
          </p:nvPr>
        </p:nvSpPr>
        <p:spPr>
          <a:xfrm>
            <a:off x="457200" y="1200150"/>
            <a:ext cx="8229600" cy="1191095"/>
          </a:xfrm>
          <a:prstGeom prst="rect">
            <a:avLst/>
          </a:prstGeom>
          <a:noFill/>
          <a:ln w="9525">
            <a:noFill/>
          </a:ln>
        </p:spPr>
        <p:txBody>
          <a:bodyPr>
            <a:spAutoFit/>
          </a:bodyPr>
          <a:lstStyle/>
          <a:p>
            <a:pPr lvl="0"/>
            <a:r>
              <a:rPr lang="en-US" altLang="en-US" dirty="0"/>
              <a:t>单击此处编辑母版文本样式</a:t>
            </a:r>
          </a:p>
          <a:p>
            <a:pPr lvl="1"/>
            <a:r>
              <a:rPr lang="en-US" altLang="en-US" dirty="0"/>
              <a:t>第二级</a:t>
            </a:r>
            <a:endParaRPr lang="en-US" altLang="zh-CN" dirty="0"/>
          </a:p>
          <a:p>
            <a:pPr lvl="2"/>
            <a:r>
              <a:rPr lang="en-US" altLang="zh-CN" dirty="0"/>
              <a:t> </a:t>
            </a:r>
            <a:r>
              <a:rPr lang="en-US" altLang="en-US" dirty="0"/>
              <a:t>第三级</a:t>
            </a:r>
          </a:p>
        </p:txBody>
      </p:sp>
      <p:pic>
        <p:nvPicPr>
          <p:cNvPr id="2097186" name="Picture 11"/>
          <p:cNvPicPr/>
          <p:nvPr/>
        </p:nvPicPr>
        <p:blipFill>
          <a:blip r:embed="rId14"/>
          <a:stretch>
            <a:fillRect/>
          </a:stretch>
        </p:blipFill>
        <p:spPr>
          <a:xfrm>
            <a:off x="6238875" y="2343150"/>
            <a:ext cx="2600325" cy="26003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r" rtl="0" eaLnBrk="0" fontAlgn="base" hangingPunct="0">
        <a:spcBef>
          <a:spcPct val="0"/>
        </a:spcBef>
        <a:spcAft>
          <a:spcPct val="0"/>
        </a:spcAft>
        <a:defRPr sz="2400" b="1" kern="1200">
          <a:solidFill>
            <a:srgbClr val="630D5F"/>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5pPr>
      <a:lvl6pPr marL="3429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100" b="1" kern="1200">
          <a:solidFill>
            <a:srgbClr val="630D5F"/>
          </a:solidFill>
          <a:latin typeface="微软雅黑" panose="020B0503020204020204" pitchFamily="34" charset="-122"/>
          <a:ea typeface="微软雅黑" panose="020B0503020204020204" pitchFamily="34" charset="-122"/>
          <a:cs typeface="+mn-cs"/>
        </a:defRPr>
      </a:lvl1pPr>
      <a:lvl2pPr marL="603885" indent="-260985" algn="l" rtl="0" eaLnBrk="0" fontAlgn="base" hangingPunct="0">
        <a:spcBef>
          <a:spcPct val="20000"/>
        </a:spcBef>
        <a:spcAft>
          <a:spcPct val="0"/>
        </a:spcAft>
        <a:buFont typeface="Wingdings" panose="05000000000000000000" pitchFamily="2" charset="2"/>
        <a:buChar char="Ø"/>
        <a:defRPr sz="2100" b="1"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rtl="0" eaLnBrk="0" fontAlgn="base" hangingPunct="0">
        <a:spcBef>
          <a:spcPct val="20000"/>
        </a:spcBef>
        <a:spcAft>
          <a:spcPct val="0"/>
        </a:spcAft>
        <a:buFont typeface="Wingdings" panose="05000000000000000000" pitchFamily="2" charset="2"/>
        <a:buChar char="ü"/>
        <a:defRPr sz="2100" b="1" kern="1200">
          <a:solidFill>
            <a:srgbClr val="E46C0A"/>
          </a:solidFill>
          <a:latin typeface="微软雅黑" panose="020B0503020204020204" pitchFamily="34" charset="-122"/>
          <a:ea typeface="微软雅黑" panose="020B0503020204020204" pitchFamily="34" charset="-122"/>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5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2.emf"/><Relationship Id="rId3" Type="http://schemas.openxmlformats.org/officeDocument/2006/relationships/notesSlide" Target="../notesSlides/notesSlide33.xml"/><Relationship Id="rId7" Type="http://schemas.openxmlformats.org/officeDocument/2006/relationships/image" Target="../media/image69.emf"/><Relationship Id="rId12" Type="http://schemas.openxmlformats.org/officeDocument/2006/relationships/oleObject" Target="../embeddings/oleObject5.bin"/><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1.emf"/><Relationship Id="rId5" Type="http://schemas.openxmlformats.org/officeDocument/2006/relationships/image" Target="../media/image68.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7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73.e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5.xml"/><Relationship Id="rId7" Type="http://schemas.openxmlformats.org/officeDocument/2006/relationships/image" Target="../media/image75.emf"/><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74.emf"/><Relationship Id="rId4" Type="http://schemas.openxmlformats.org/officeDocument/2006/relationships/oleObject" Target="../embeddings/oleObject7.bin"/><Relationship Id="rId9" Type="http://schemas.openxmlformats.org/officeDocument/2006/relationships/image" Target="../media/image76.e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81.emf"/><Relationship Id="rId3" Type="http://schemas.openxmlformats.org/officeDocument/2006/relationships/notesSlide" Target="../notesSlides/notesSlide36.xml"/><Relationship Id="rId7" Type="http://schemas.openxmlformats.org/officeDocument/2006/relationships/image" Target="../media/image78.emf"/><Relationship Id="rId12" Type="http://schemas.openxmlformats.org/officeDocument/2006/relationships/oleObject" Target="../embeddings/oleObject14.bin"/><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80.emf"/><Relationship Id="rId5" Type="http://schemas.openxmlformats.org/officeDocument/2006/relationships/image" Target="../media/image77.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79.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86.emf"/><Relationship Id="rId18" Type="http://schemas.openxmlformats.org/officeDocument/2006/relationships/oleObject" Target="../embeddings/oleObject22.bin"/><Relationship Id="rId3" Type="http://schemas.openxmlformats.org/officeDocument/2006/relationships/notesSlide" Target="../notesSlides/notesSlide37.xml"/><Relationship Id="rId7" Type="http://schemas.openxmlformats.org/officeDocument/2006/relationships/image" Target="../media/image83.emf"/><Relationship Id="rId12" Type="http://schemas.openxmlformats.org/officeDocument/2006/relationships/oleObject" Target="../embeddings/oleObject19.bin"/><Relationship Id="rId17" Type="http://schemas.openxmlformats.org/officeDocument/2006/relationships/image" Target="../media/image88.emf"/><Relationship Id="rId2" Type="http://schemas.openxmlformats.org/officeDocument/2006/relationships/slideLayout" Target="../slideLayouts/slideLayout15.xml"/><Relationship Id="rId16" Type="http://schemas.openxmlformats.org/officeDocument/2006/relationships/oleObject" Target="../embeddings/oleObject21.bin"/><Relationship Id="rId20" Type="http://schemas.openxmlformats.org/officeDocument/2006/relationships/image" Target="../media/image90.jpeg"/><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image" Target="../media/image85.emf"/><Relationship Id="rId5" Type="http://schemas.openxmlformats.org/officeDocument/2006/relationships/image" Target="../media/image82.emf"/><Relationship Id="rId15" Type="http://schemas.openxmlformats.org/officeDocument/2006/relationships/image" Target="../media/image87.emf"/><Relationship Id="rId10" Type="http://schemas.openxmlformats.org/officeDocument/2006/relationships/oleObject" Target="../embeddings/oleObject18.bin"/><Relationship Id="rId19" Type="http://schemas.openxmlformats.org/officeDocument/2006/relationships/image" Target="../media/image89.emf"/><Relationship Id="rId4" Type="http://schemas.openxmlformats.org/officeDocument/2006/relationships/oleObject" Target="../embeddings/oleObject15.bin"/><Relationship Id="rId9" Type="http://schemas.openxmlformats.org/officeDocument/2006/relationships/image" Target="../media/image84.emf"/><Relationship Id="rId14" Type="http://schemas.openxmlformats.org/officeDocument/2006/relationships/oleObject" Target="../embeddings/oleObject20.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100.emf"/><Relationship Id="rId3" Type="http://schemas.openxmlformats.org/officeDocument/2006/relationships/notesSlide" Target="../notesSlides/notesSlide44.xml"/><Relationship Id="rId7" Type="http://schemas.openxmlformats.org/officeDocument/2006/relationships/image" Target="../media/image97.emf"/><Relationship Id="rId12" Type="http://schemas.openxmlformats.org/officeDocument/2006/relationships/oleObject" Target="../embeddings/oleObject27.bin"/><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oleObject" Target="../embeddings/oleObject24.bin"/><Relationship Id="rId11" Type="http://schemas.openxmlformats.org/officeDocument/2006/relationships/image" Target="../media/image99.emf"/><Relationship Id="rId5" Type="http://schemas.openxmlformats.org/officeDocument/2006/relationships/image" Target="../media/image96.e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98.emf"/></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104.png"/><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117.jpeg"/></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2.xml"/><Relationship Id="rId1" Type="http://schemas.openxmlformats.org/officeDocument/2006/relationships/slideLayout" Target="../slideLayouts/slideLayout1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129.jpeg"/></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5.xml"/><Relationship Id="rId1" Type="http://schemas.openxmlformats.org/officeDocument/2006/relationships/slideLayout" Target="../slideLayouts/slideLayout15.xml"/><Relationship Id="rId5" Type="http://schemas.openxmlformats.org/officeDocument/2006/relationships/image" Target="../media/image142.png"/><Relationship Id="rId4" Type="http://schemas.openxmlformats.org/officeDocument/2006/relationships/image" Target="../media/image141.png"/></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6.xml"/><Relationship Id="rId1" Type="http://schemas.openxmlformats.org/officeDocument/2006/relationships/slideLayout" Target="../slideLayouts/slideLayout15.xml"/><Relationship Id="rId4" Type="http://schemas.openxmlformats.org/officeDocument/2006/relationships/image" Target="../media/image144.png"/></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7.xml"/><Relationship Id="rId1" Type="http://schemas.openxmlformats.org/officeDocument/2006/relationships/slideLayout" Target="../slideLayouts/slideLayout15.xml"/><Relationship Id="rId4" Type="http://schemas.openxmlformats.org/officeDocument/2006/relationships/image" Target="../media/image146.png"/></Relationships>
</file>

<file path=ppt/slides/_rels/slide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148.png"/></Relationships>
</file>

<file path=ppt/slides/_rels/slide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71.xml"/><Relationship Id="rId7" Type="http://schemas.openxmlformats.org/officeDocument/2006/relationships/image" Target="../media/image152.e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29.bin"/><Relationship Id="rId11" Type="http://schemas.openxmlformats.org/officeDocument/2006/relationships/image" Target="../media/image154.emf"/><Relationship Id="rId5" Type="http://schemas.openxmlformats.org/officeDocument/2006/relationships/image" Target="../media/image151.e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153.e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72.xml"/><Relationship Id="rId7" Type="http://schemas.openxmlformats.org/officeDocument/2006/relationships/image" Target="../media/image156.emf"/><Relationship Id="rId12" Type="http://schemas.openxmlformats.org/officeDocument/2006/relationships/image" Target="../media/image159.png"/><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33.bin"/><Relationship Id="rId11" Type="http://schemas.openxmlformats.org/officeDocument/2006/relationships/image" Target="../media/image158.emf"/><Relationship Id="rId5" Type="http://schemas.openxmlformats.org/officeDocument/2006/relationships/image" Target="../media/image155.e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157.e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73.xml"/><Relationship Id="rId7" Type="http://schemas.openxmlformats.org/officeDocument/2006/relationships/image" Target="../media/image161.emf"/><Relationship Id="rId2" Type="http://schemas.openxmlformats.org/officeDocument/2006/relationships/slideLayout" Target="../slideLayouts/slideLayout15.xml"/><Relationship Id="rId1" Type="http://schemas.openxmlformats.org/officeDocument/2006/relationships/vmlDrawing" Target="../drawings/vmlDrawing9.vml"/><Relationship Id="rId6" Type="http://schemas.openxmlformats.org/officeDocument/2006/relationships/oleObject" Target="../embeddings/oleObject37.bin"/><Relationship Id="rId5" Type="http://schemas.openxmlformats.org/officeDocument/2006/relationships/image" Target="../media/image160.emf"/><Relationship Id="rId4" Type="http://schemas.openxmlformats.org/officeDocument/2006/relationships/oleObject" Target="../embeddings/oleObject36.bin"/><Relationship Id="rId9" Type="http://schemas.openxmlformats.org/officeDocument/2006/relationships/image" Target="../media/image162.emf"/></Relationships>
</file>

<file path=ppt/slides/_rels/slide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4.xml"/><Relationship Id="rId1" Type="http://schemas.openxmlformats.org/officeDocument/2006/relationships/slideLayout" Target="../slideLayouts/slideLayout15.xml"/><Relationship Id="rId4" Type="http://schemas.openxmlformats.org/officeDocument/2006/relationships/image" Target="../media/image164.png"/></Relationships>
</file>

<file path=ppt/slides/_rels/slide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16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5.xml"/><Relationship Id="rId1" Type="http://schemas.openxmlformats.org/officeDocument/2006/relationships/vmlDrawing" Target="../drawings/vmlDrawing10.vml"/><Relationship Id="rId5" Type="http://schemas.openxmlformats.org/officeDocument/2006/relationships/image" Target="../media/image167.emf"/><Relationship Id="rId4" Type="http://schemas.openxmlformats.org/officeDocument/2006/relationships/oleObject" Target="../embeddings/oleObject39.bin"/></Relationships>
</file>

<file path=ppt/slides/_rels/slide7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notesSlide" Target="../notesSlides/notesSlide77.xml"/><Relationship Id="rId7" Type="http://schemas.openxmlformats.org/officeDocument/2006/relationships/image" Target="../media/image170.png"/><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image" Target="../media/image169.png"/><Relationship Id="rId5" Type="http://schemas.openxmlformats.org/officeDocument/2006/relationships/image" Target="../media/image168.emf"/><Relationship Id="rId4" Type="http://schemas.openxmlformats.org/officeDocument/2006/relationships/oleObject" Target="../embeddings/oleObject40.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9.xml"/><Relationship Id="rId1" Type="http://schemas.openxmlformats.org/officeDocument/2006/relationships/slideLayout" Target="../slideLayouts/slideLayout15.xml"/><Relationship Id="rId4" Type="http://schemas.openxmlformats.org/officeDocument/2006/relationships/image" Target="../media/image17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80.xml"/><Relationship Id="rId1" Type="http://schemas.openxmlformats.org/officeDocument/2006/relationships/slideLayout" Target="../slideLayouts/slideLayout15.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8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4.xml"/><Relationship Id="rId1" Type="http://schemas.openxmlformats.org/officeDocument/2006/relationships/slideLayout" Target="../slideLayouts/slideLayout15.xml"/><Relationship Id="rId4" Type="http://schemas.openxmlformats.org/officeDocument/2006/relationships/image" Target="../media/image183.png"/></Relationships>
</file>

<file path=ppt/slides/_rels/slide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88.xml"/><Relationship Id="rId1" Type="http://schemas.openxmlformats.org/officeDocument/2006/relationships/slideLayout" Target="../slideLayouts/slideLayout15.xml"/><Relationship Id="rId4" Type="http://schemas.openxmlformats.org/officeDocument/2006/relationships/image" Target="../media/image188.png"/></Relationships>
</file>

<file path=ppt/slides/_rels/slide8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slideLayout" Target="../slideLayouts/slideLayout17.xml"/><Relationship Id="rId1" Type="http://schemas.openxmlformats.org/officeDocument/2006/relationships/tags" Target="../tags/tag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B2B4312-8799-E3FD-3B66-D2A3424C86A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48636" name="矩形 2"/>
          <p:cNvSpPr/>
          <p:nvPr/>
        </p:nvSpPr>
        <p:spPr>
          <a:xfrm>
            <a:off x="2705" y="769023"/>
            <a:ext cx="9144000" cy="1538522"/>
          </a:xfrm>
          <a:prstGeom prst="rect">
            <a:avLst/>
          </a:prstGeom>
          <a:solidFill>
            <a:srgbClr val="6E0F6D"/>
          </a:solidFill>
          <a:ln>
            <a:solidFill>
              <a:srgbClr val="6E0F6D"/>
            </a:solidFill>
          </a:ln>
        </p:spPr>
        <p:style>
          <a:lnRef idx="2">
            <a:schemeClr val="accent1">
              <a:shade val="50000"/>
            </a:schemeClr>
          </a:lnRef>
          <a:fillRef idx="1">
            <a:schemeClr val="accent1"/>
          </a:fillRef>
          <a:effectRef idx="0">
            <a:schemeClr val="accent1"/>
          </a:effectRef>
          <a:fontRef idx="minor">
            <a:schemeClr val="lt1"/>
          </a:fontRef>
        </p:style>
        <p:txBody>
          <a:bodyPr lIns="74990" tIns="37495" rIns="74990" bIns="37495" rtlCol="0" anchor="ctr"/>
          <a:lstStyle/>
          <a:p>
            <a:pPr algn="ctr" defTabSz="914400"/>
            <a:endParaRPr lang="zh-CN" altLang="en-US">
              <a:solidFill>
                <a:srgbClr val="6E0F6D"/>
              </a:solidFill>
              <a:latin typeface="Calibri" panose="020F0502020204030204"/>
              <a:ea typeface="宋体" panose="02010600030101010101" pitchFamily="2" charset="-122"/>
            </a:endParaRPr>
          </a:p>
        </p:txBody>
      </p:sp>
      <p:sp>
        <p:nvSpPr>
          <p:cNvPr id="1048637" name="Rectangle 3"/>
          <p:cNvSpPr>
            <a:spLocks noGrp="1" noChangeArrowheads="1"/>
          </p:cNvSpPr>
          <p:nvPr>
            <p:ph type="subTitle" idx="1"/>
          </p:nvPr>
        </p:nvSpPr>
        <p:spPr>
          <a:xfrm>
            <a:off x="2195736" y="3280283"/>
            <a:ext cx="4879340" cy="1856262"/>
          </a:xfrm>
        </p:spPr>
        <p:txBody>
          <a:bodyPr>
            <a:normAutofit/>
          </a:bodyPr>
          <a:lstStyle/>
          <a:p>
            <a:pPr>
              <a:lnSpc>
                <a:spcPct val="100000"/>
              </a:lnSpc>
              <a:spcBef>
                <a:spcPts val="1176"/>
              </a:spcBef>
              <a:spcAft>
                <a:spcPts val="1200"/>
              </a:spcAft>
            </a:pPr>
            <a:r>
              <a:rPr lang="zh-CN" altLang="en-US"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南 京 大 学</a:t>
            </a:r>
            <a:endParaRPr lang="en-US" altLang="zh-CN"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0000"/>
              </a:lnSpc>
              <a:spcBef>
                <a:spcPts val="1176"/>
              </a:spcBef>
              <a:spcAft>
                <a:spcPts val="1200"/>
              </a:spcAft>
            </a:pPr>
            <a:r>
              <a:rPr lang="zh-CN" altLang="en-US"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张 凯</a:t>
            </a:r>
            <a:endParaRPr lang="en-US" altLang="zh-CN"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0000"/>
              </a:lnSpc>
              <a:spcBef>
                <a:spcPts val="1176"/>
              </a:spcBef>
            </a:pPr>
            <a:r>
              <a:rPr lang="en-US" altLang="zh-CN"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2024.10.17</a:t>
            </a:r>
            <a:endParaRPr lang="zh-CN" altLang="en-US"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48638" name="矩形 1"/>
          <p:cNvSpPr/>
          <p:nvPr/>
        </p:nvSpPr>
        <p:spPr>
          <a:xfrm>
            <a:off x="611560" y="1275606"/>
            <a:ext cx="7776864" cy="639979"/>
          </a:xfrm>
          <a:prstGeom prst="rect">
            <a:avLst/>
          </a:prstGeom>
        </p:spPr>
        <p:txBody>
          <a:bodyPr wrap="square" lIns="74990" tIns="37495" rIns="74990" bIns="37495">
            <a:spAutoFit/>
          </a:bodyPr>
          <a:lstStyle/>
          <a:p>
            <a:pPr algn="ctr" defTabSz="571500">
              <a:lnSpc>
                <a:spcPts val="4375"/>
              </a:lnSpc>
            </a:pPr>
            <a:r>
              <a:rPr lang="zh-CN" altLang="en-US"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rPr>
              <a:t>数 学 建 模</a:t>
            </a:r>
            <a:endParaRPr lang="en-US" altLang="zh-CN"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25D1DC8-7D77-FFA4-0486-67CEDD216B22}"/>
              </a:ext>
            </a:extLst>
          </p:cNvPr>
          <p:cNvSpPr>
            <a:spLocks noGrp="1"/>
          </p:cNvSpPr>
          <p:nvPr>
            <p:ph type="sldNum" sz="quarter" idx="12"/>
          </p:nvPr>
        </p:nvSpPr>
        <p:spPr/>
        <p:txBody>
          <a:bodyPr/>
          <a:lstStyle/>
          <a:p>
            <a:fld id="{09FCBBE2-63E4-4E90-8897-D61F1A357E4C}" type="slidenum">
              <a:rPr lang="zh-CN" altLang="en-US" smtClean="0"/>
              <a:pPr/>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主成分求解步骤</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10</a:t>
            </a:fld>
            <a:endParaRPr lang="zh-CN" altLang="en-US" dirty="0">
              <a:solidFill>
                <a:prstClr val="black">
                  <a:tint val="75000"/>
                </a:prstClr>
              </a:solidFill>
            </a:endParaRPr>
          </a:p>
        </p:txBody>
      </p:sp>
      <p:pic>
        <p:nvPicPr>
          <p:cNvPr id="7" name="图片 6">
            <a:extLst>
              <a:ext uri="{FF2B5EF4-FFF2-40B4-BE49-F238E27FC236}">
                <a16:creationId xmlns:a16="http://schemas.microsoft.com/office/drawing/2014/main" id="{27111629-77A4-E64A-9B62-75B78015C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778" y="0"/>
            <a:ext cx="5114331" cy="5143500"/>
          </a:xfrm>
          <a:prstGeom prst="rect">
            <a:avLst/>
          </a:prstGeom>
        </p:spPr>
      </p:pic>
    </p:spTree>
    <p:extLst>
      <p:ext uri="{BB962C8B-B14F-4D97-AF65-F5344CB8AC3E}">
        <p14:creationId xmlns:p14="http://schemas.microsoft.com/office/powerpoint/2010/main" val="220461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14" name="图片 13">
            <a:extLst>
              <a:ext uri="{FF2B5EF4-FFF2-40B4-BE49-F238E27FC236}">
                <a16:creationId xmlns:a16="http://schemas.microsoft.com/office/drawing/2014/main" id="{CE4007FB-D038-2E42-9745-1B9E62052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15566"/>
            <a:ext cx="6516216" cy="2021904"/>
          </a:xfrm>
          <a:prstGeom prst="rect">
            <a:avLst/>
          </a:prstGeom>
        </p:spPr>
      </p:pic>
      <p:pic>
        <p:nvPicPr>
          <p:cNvPr id="148482" name="Picture 2">
            <a:extLst>
              <a:ext uri="{FF2B5EF4-FFF2-40B4-BE49-F238E27FC236}">
                <a16:creationId xmlns:a16="http://schemas.microsoft.com/office/drawing/2014/main" id="{399AEF71-41BC-D844-85BD-011D9D106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8437" y="892292"/>
            <a:ext cx="1696740" cy="2045178"/>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C8602511-2901-CA46-9645-C36862961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737" y="3095327"/>
            <a:ext cx="3743400" cy="907260"/>
          </a:xfrm>
          <a:prstGeom prst="rect">
            <a:avLst/>
          </a:prstGeom>
        </p:spPr>
      </p:pic>
      <p:pic>
        <p:nvPicPr>
          <p:cNvPr id="18" name="图片 17">
            <a:extLst>
              <a:ext uri="{FF2B5EF4-FFF2-40B4-BE49-F238E27FC236}">
                <a16:creationId xmlns:a16="http://schemas.microsoft.com/office/drawing/2014/main" id="{CE08EB31-D3B4-D546-8C41-3D67900524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838" y="2937470"/>
            <a:ext cx="1994040" cy="2206030"/>
          </a:xfrm>
          <a:prstGeom prst="rect">
            <a:avLst/>
          </a:prstGeom>
        </p:spPr>
      </p:pic>
      <p:pic>
        <p:nvPicPr>
          <p:cNvPr id="20" name="图片 19">
            <a:extLst>
              <a:ext uri="{FF2B5EF4-FFF2-40B4-BE49-F238E27FC236}">
                <a16:creationId xmlns:a16="http://schemas.microsoft.com/office/drawing/2014/main" id="{CEE4BF4F-D63F-284C-BE30-9B23EE51FE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6196" y="3114337"/>
            <a:ext cx="2578100" cy="1860550"/>
          </a:xfrm>
          <a:prstGeom prst="rect">
            <a:avLst/>
          </a:prstGeom>
        </p:spPr>
      </p:pic>
    </p:spTree>
    <p:extLst>
      <p:ext uri="{BB962C8B-B14F-4D97-AF65-F5344CB8AC3E}">
        <p14:creationId xmlns:p14="http://schemas.microsoft.com/office/powerpoint/2010/main" val="358746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E91A54F8-EAD7-5443-9A38-61A581413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15" y="1015393"/>
            <a:ext cx="3225800" cy="965200"/>
          </a:xfrm>
          <a:prstGeom prst="rect">
            <a:avLst/>
          </a:prstGeom>
        </p:spPr>
      </p:pic>
      <p:pic>
        <p:nvPicPr>
          <p:cNvPr id="6" name="图片 5">
            <a:extLst>
              <a:ext uri="{FF2B5EF4-FFF2-40B4-BE49-F238E27FC236}">
                <a16:creationId xmlns:a16="http://schemas.microsoft.com/office/drawing/2014/main" id="{4A578721-E037-D64E-A900-F04F96C44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924" y="1092562"/>
            <a:ext cx="5326961" cy="759108"/>
          </a:xfrm>
          <a:prstGeom prst="rect">
            <a:avLst/>
          </a:prstGeom>
        </p:spPr>
      </p:pic>
      <p:sp>
        <p:nvSpPr>
          <p:cNvPr id="8" name="文本框 7">
            <a:extLst>
              <a:ext uri="{FF2B5EF4-FFF2-40B4-BE49-F238E27FC236}">
                <a16:creationId xmlns:a16="http://schemas.microsoft.com/office/drawing/2014/main" id="{14F1D0C5-2E58-B14C-BB27-C820D06C0188}"/>
              </a:ext>
            </a:extLst>
          </p:cNvPr>
          <p:cNvSpPr txBox="1"/>
          <p:nvPr/>
        </p:nvSpPr>
        <p:spPr>
          <a:xfrm>
            <a:off x="367435" y="2241272"/>
            <a:ext cx="7964288" cy="861774"/>
          </a:xfrm>
          <a:prstGeom prst="rect">
            <a:avLst/>
          </a:prstGeom>
          <a:noFill/>
        </p:spPr>
        <p:txBody>
          <a:bodyPr wrap="square">
            <a:spAutoFit/>
          </a:bodyPr>
          <a:lstStyle/>
          <a:p>
            <a:r>
              <a:rPr lang="en" altLang="zh-CN" sz="1600" b="0" i="0" dirty="0">
                <a:effectLst/>
                <a:latin typeface="Menlo" panose="020B0609030804020204" pitchFamily="49" charset="0"/>
              </a:rPr>
              <a:t>samples = reshape(</a:t>
            </a:r>
            <a:r>
              <a:rPr lang="en" altLang="zh-CN" sz="1600" b="0" i="0" dirty="0" err="1">
                <a:effectLst/>
                <a:latin typeface="Menlo" panose="020B0609030804020204" pitchFamily="49" charset="0"/>
              </a:rPr>
              <a:t>NewTest_DAT</a:t>
            </a:r>
            <a:r>
              <a:rPr lang="en" altLang="zh-CN" sz="1600" b="0" i="0" dirty="0">
                <a:effectLst/>
                <a:latin typeface="Menlo" panose="020B0609030804020204" pitchFamily="49" charset="0"/>
              </a:rPr>
              <a:t>(:,1:21),60,43*21);</a:t>
            </a:r>
            <a:br>
              <a:rPr lang="en" altLang="zh-CN" sz="1600" b="0" i="0" dirty="0">
                <a:effectLst/>
                <a:latin typeface="Menlo" panose="020B0609030804020204" pitchFamily="49" charset="0"/>
              </a:rPr>
            </a:br>
            <a:endParaRPr lang="en" altLang="zh-CN" sz="1600" b="0" i="0" dirty="0">
              <a:effectLst/>
              <a:latin typeface="Menlo" panose="020B0609030804020204" pitchFamily="49" charset="0"/>
            </a:endParaRPr>
          </a:p>
          <a:p>
            <a:r>
              <a:rPr lang="en" altLang="zh-CN" sz="1600" b="0" i="0" dirty="0" err="1">
                <a:effectLst/>
                <a:latin typeface="Menlo" panose="020B0609030804020204" pitchFamily="49" charset="0"/>
              </a:rPr>
              <a:t>imshow</a:t>
            </a:r>
            <a:r>
              <a:rPr lang="en" altLang="zh-CN" sz="1600" b="0" i="0" dirty="0">
                <a:effectLst/>
                <a:latin typeface="Menlo" panose="020B0609030804020204" pitchFamily="49" charset="0"/>
              </a:rPr>
              <a:t>(samples)</a:t>
            </a:r>
          </a:p>
        </p:txBody>
      </p:sp>
      <p:pic>
        <p:nvPicPr>
          <p:cNvPr id="10" name="图片 9">
            <a:extLst>
              <a:ext uri="{FF2B5EF4-FFF2-40B4-BE49-F238E27FC236}">
                <a16:creationId xmlns:a16="http://schemas.microsoft.com/office/drawing/2014/main" id="{18582508-FCF7-6F40-B498-8CDA4EDBE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67151"/>
            <a:ext cx="9144000" cy="948975"/>
          </a:xfrm>
          <a:prstGeom prst="rect">
            <a:avLst/>
          </a:prstGeom>
        </p:spPr>
      </p:pic>
      <p:sp>
        <p:nvSpPr>
          <p:cNvPr id="12" name="文本框 11">
            <a:extLst>
              <a:ext uri="{FF2B5EF4-FFF2-40B4-BE49-F238E27FC236}">
                <a16:creationId xmlns:a16="http://schemas.microsoft.com/office/drawing/2014/main" id="{B678E131-2401-4740-90FC-362E7720C8B4}"/>
              </a:ext>
            </a:extLst>
          </p:cNvPr>
          <p:cNvSpPr txBox="1"/>
          <p:nvPr/>
        </p:nvSpPr>
        <p:spPr>
          <a:xfrm>
            <a:off x="370527" y="4497169"/>
            <a:ext cx="8301926" cy="646331"/>
          </a:xfrm>
          <a:prstGeom prst="rect">
            <a:avLst/>
          </a:prstGeom>
          <a:noFill/>
        </p:spPr>
        <p:txBody>
          <a:bodyPr wrap="square">
            <a:spAutoFit/>
          </a:bodyPr>
          <a:lstStyle/>
          <a:p>
            <a:r>
              <a:rPr lang="zh-CN" altLang="en-US" dirty="0"/>
              <a:t>https://github.com/HaoyuanYang-2023/AndrewNg-Machine-Learing-Homework/tree/master/KmeansAndPCA</a:t>
            </a:r>
          </a:p>
        </p:txBody>
      </p:sp>
    </p:spTree>
    <p:extLst>
      <p:ext uri="{BB962C8B-B14F-4D97-AF65-F5344CB8AC3E}">
        <p14:creationId xmlns:p14="http://schemas.microsoft.com/office/powerpoint/2010/main" val="3626199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sp>
        <p:nvSpPr>
          <p:cNvPr id="9" name="文本框 8">
            <a:extLst>
              <a:ext uri="{FF2B5EF4-FFF2-40B4-BE49-F238E27FC236}">
                <a16:creationId xmlns:a16="http://schemas.microsoft.com/office/drawing/2014/main" id="{4B41986A-0B4B-734D-AC8F-F0F668C7CA0C}"/>
              </a:ext>
            </a:extLst>
          </p:cNvPr>
          <p:cNvSpPr txBox="1"/>
          <p:nvPr/>
        </p:nvSpPr>
        <p:spPr>
          <a:xfrm>
            <a:off x="323528" y="900145"/>
            <a:ext cx="8640960" cy="3816429"/>
          </a:xfrm>
          <a:prstGeom prst="rect">
            <a:avLst/>
          </a:prstGeom>
          <a:noFill/>
        </p:spPr>
        <p:txBody>
          <a:bodyPr wrap="square">
            <a:spAutoFit/>
          </a:bodyPr>
          <a:lstStyle/>
          <a:p>
            <a:r>
              <a:rPr lang="en" altLang="zh-CN" sz="1100" b="0" i="0" dirty="0">
                <a:solidFill>
                  <a:srgbClr val="008013"/>
                </a:solidFill>
                <a:effectLst/>
                <a:latin typeface="Menlo" panose="020B0609030804020204" pitchFamily="49" charset="0"/>
              </a:rPr>
              <a:t>% parameter setting</a:t>
            </a:r>
            <a:endParaRPr lang="en" altLang="zh-CN" sz="1100" b="0" i="0" dirty="0">
              <a:effectLst/>
              <a:latin typeface="Menlo" panose="020B0609030804020204" pitchFamily="49" charset="0"/>
            </a:endParaRPr>
          </a:p>
          <a:p>
            <a:r>
              <a:rPr lang="en" altLang="zh-CN" sz="1100" b="0" i="0" dirty="0" err="1">
                <a:effectLst/>
                <a:latin typeface="Menlo" panose="020B0609030804020204" pitchFamily="49" charset="0"/>
              </a:rPr>
              <a:t>par.nClass</a:t>
            </a:r>
            <a:r>
              <a:rPr lang="en" altLang="zh-CN" sz="1100" b="0" i="0" dirty="0">
                <a:effectLst/>
                <a:latin typeface="Menlo" panose="020B0609030804020204" pitchFamily="49" charset="0"/>
              </a:rPr>
              <a:t> = 100; </a:t>
            </a:r>
            <a:r>
              <a:rPr lang="en" altLang="zh-CN" sz="1100" b="0" i="0" dirty="0">
                <a:solidFill>
                  <a:srgbClr val="008013"/>
                </a:solidFill>
                <a:effectLst/>
                <a:latin typeface="Menlo" panose="020B0609030804020204" pitchFamily="49" charset="0"/>
              </a:rPr>
              <a:t>% the number of classes in the subset of AR database</a:t>
            </a:r>
            <a:endParaRPr lang="en" altLang="zh-CN" sz="1100" b="0" i="0" dirty="0">
              <a:effectLst/>
              <a:latin typeface="Menlo" panose="020B0609030804020204" pitchFamily="49" charset="0"/>
            </a:endParaRPr>
          </a:p>
          <a:p>
            <a:r>
              <a:rPr lang="en" altLang="zh-CN" sz="1100" b="0" i="0" dirty="0" err="1">
                <a:solidFill>
                  <a:srgbClr val="0012FE"/>
                </a:solidFill>
                <a:effectLst/>
                <a:latin typeface="Menlo" panose="020B0609030804020204" pitchFamily="49" charset="0"/>
              </a:rPr>
              <a:t>par.nDim</a:t>
            </a:r>
            <a:r>
              <a:rPr lang="en" altLang="zh-CN" sz="1100" b="0" i="0" dirty="0">
                <a:solidFill>
                  <a:srgbClr val="0012FE"/>
                </a:solidFill>
                <a:effectLst/>
                <a:latin typeface="Menlo" panose="020B0609030804020204" pitchFamily="49" charset="0"/>
              </a:rPr>
              <a:t> = 54</a:t>
            </a:r>
            <a:r>
              <a:rPr lang="en" altLang="zh-CN" sz="1100" b="0" i="0" dirty="0">
                <a:effectLst/>
                <a:latin typeface="Menlo" panose="020B0609030804020204" pitchFamily="49" charset="0"/>
              </a:rPr>
              <a:t>; </a:t>
            </a:r>
            <a:r>
              <a:rPr lang="en" altLang="zh-CN" sz="1100" b="0" i="0" dirty="0">
                <a:solidFill>
                  <a:srgbClr val="008013"/>
                </a:solidFill>
                <a:effectLst/>
                <a:latin typeface="Menlo" panose="020B0609030804020204" pitchFamily="49" charset="0"/>
              </a:rPr>
              <a:t>% the eigenfaces dimension</a:t>
            </a:r>
            <a:endParaRPr lang="en" altLang="zh-CN" sz="1100" b="0" i="0" dirty="0">
              <a:effectLst/>
              <a:latin typeface="Menlo" panose="020B0609030804020204" pitchFamily="49" charset="0"/>
            </a:endParaRPr>
          </a:p>
          <a:p>
            <a:r>
              <a:rPr lang="en" altLang="zh-CN" sz="1100" b="0" i="0" dirty="0">
                <a:effectLst/>
                <a:latin typeface="Menlo" panose="020B0609030804020204" pitchFamily="49" charset="0"/>
              </a:rPr>
              <a:t>kappa = [0.001]; </a:t>
            </a:r>
            <a:r>
              <a:rPr lang="en" altLang="zh-CN" sz="1100" b="0" i="0" dirty="0">
                <a:solidFill>
                  <a:srgbClr val="008013"/>
                </a:solidFill>
                <a:effectLst/>
                <a:latin typeface="Menlo" panose="020B0609030804020204" pitchFamily="49" charset="0"/>
              </a:rPr>
              <a:t>% l2 regularized parameter value</a:t>
            </a:r>
            <a:endParaRPr lang="en" altLang="zh-CN" sz="1100" b="0" i="0" dirty="0">
              <a:effectLst/>
              <a:latin typeface="Menlo" panose="020B0609030804020204" pitchFamily="49" charset="0"/>
            </a:endParaRPr>
          </a:p>
          <a:p>
            <a:endParaRPr lang="en" altLang="zh-CN" sz="1100" b="0" i="0" dirty="0">
              <a:effectLst/>
              <a:latin typeface="Menlo" panose="020B0609030804020204" pitchFamily="49" charset="0"/>
            </a:endParaRPr>
          </a:p>
          <a:p>
            <a:r>
              <a:rPr lang="en" altLang="zh-CN" sz="1100" b="0" i="0" dirty="0">
                <a:solidFill>
                  <a:srgbClr val="008013"/>
                </a:solidFill>
                <a:effectLst/>
                <a:latin typeface="Menlo" panose="020B0609030804020204" pitchFamily="49" charset="0"/>
              </a:rPr>
              <a:t>%--------------------------------------------------------------------------</a:t>
            </a:r>
            <a:endParaRPr lang="en" altLang="zh-CN" sz="1100" b="0" i="0" dirty="0">
              <a:effectLst/>
              <a:latin typeface="Menlo" panose="020B0609030804020204" pitchFamily="49" charset="0"/>
            </a:endParaRPr>
          </a:p>
          <a:p>
            <a:r>
              <a:rPr lang="en" altLang="zh-CN" sz="1100" b="0" i="0" dirty="0">
                <a:solidFill>
                  <a:srgbClr val="008013"/>
                </a:solidFill>
                <a:effectLst/>
                <a:latin typeface="Menlo" panose="020B0609030804020204" pitchFamily="49" charset="0"/>
              </a:rPr>
              <a:t>%data loading (here we use the AR dataset as an example)</a:t>
            </a:r>
            <a:endParaRPr lang="en" altLang="zh-CN" sz="1100" b="0" i="0" dirty="0">
              <a:effectLst/>
              <a:latin typeface="Menlo" panose="020B0609030804020204" pitchFamily="49" charset="0"/>
            </a:endParaRPr>
          </a:p>
          <a:p>
            <a:r>
              <a:rPr lang="en" altLang="zh-CN" sz="1100" b="0" i="0" dirty="0">
                <a:effectLst/>
                <a:latin typeface="Menlo" panose="020B0609030804020204" pitchFamily="49" charset="0"/>
              </a:rPr>
              <a:t>load([</a:t>
            </a:r>
            <a:r>
              <a:rPr lang="en" altLang="zh-CN" sz="1100" b="0" i="0" dirty="0">
                <a:solidFill>
                  <a:srgbClr val="A709F5"/>
                </a:solidFill>
                <a:effectLst/>
                <a:latin typeface="Menlo" panose="020B0609030804020204" pitchFamily="49" charset="0"/>
              </a:rPr>
              <a:t>'AR_DAT'</a:t>
            </a:r>
            <a:r>
              <a:rPr lang="en" altLang="zh-CN" sz="1100" b="0" i="0" dirty="0">
                <a:effectLst/>
                <a:latin typeface="Menlo" panose="020B0609030804020204" pitchFamily="49" charset="0"/>
              </a:rPr>
              <a:t>]);</a:t>
            </a:r>
          </a:p>
          <a:p>
            <a:r>
              <a:rPr lang="en" altLang="zh-CN" sz="1100" b="0" i="0" dirty="0" err="1">
                <a:solidFill>
                  <a:srgbClr val="0012FE"/>
                </a:solidFill>
                <a:effectLst/>
                <a:latin typeface="Menlo" panose="020B0609030804020204" pitchFamily="49" charset="0"/>
              </a:rPr>
              <a:t>Tr_DAT</a:t>
            </a:r>
            <a:r>
              <a:rPr lang="en" altLang="zh-CN" sz="1100" b="0" i="0" dirty="0">
                <a:solidFill>
                  <a:srgbClr val="0012FE"/>
                </a:solidFill>
                <a:effectLst/>
                <a:latin typeface="Menlo" panose="020B0609030804020204" pitchFamily="49" charset="0"/>
              </a:rPr>
              <a:t> </a:t>
            </a:r>
            <a:r>
              <a:rPr lang="en" altLang="zh-CN" sz="1100" b="0" i="0" dirty="0">
                <a:effectLst/>
                <a:latin typeface="Menlo" panose="020B0609030804020204" pitchFamily="49" charset="0"/>
              </a:rPr>
              <a:t>= double(</a:t>
            </a:r>
            <a:r>
              <a:rPr lang="en" altLang="zh-CN" sz="1100" b="0" i="0" dirty="0" err="1">
                <a:effectLst/>
                <a:latin typeface="Menlo" panose="020B0609030804020204" pitchFamily="49" charset="0"/>
              </a:rPr>
              <a:t>NewTrain_DAT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trainlabels</a:t>
            </a:r>
            <a:r>
              <a:rPr lang="en" altLang="zh-CN" sz="1100" b="0" i="0" dirty="0">
                <a:effectLst/>
                <a:latin typeface="Menlo" panose="020B0609030804020204" pitchFamily="49" charset="0"/>
              </a:rPr>
              <a:t>&lt;=</a:t>
            </a:r>
            <a:r>
              <a:rPr lang="en" altLang="zh-CN" sz="1100" b="0" i="0" dirty="0" err="1">
                <a:effectLst/>
                <a:latin typeface="Menlo" panose="020B0609030804020204" pitchFamily="49" charset="0"/>
              </a:rPr>
              <a:t>par.nClass</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trls</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trainlabels</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trainlabels</a:t>
            </a:r>
            <a:r>
              <a:rPr lang="en" altLang="zh-CN" sz="1100" b="0" i="0" dirty="0">
                <a:effectLst/>
                <a:latin typeface="Menlo" panose="020B0609030804020204" pitchFamily="49" charset="0"/>
              </a:rPr>
              <a:t>&lt;=</a:t>
            </a:r>
            <a:r>
              <a:rPr lang="en" altLang="zh-CN" sz="1100" b="0" i="0" dirty="0" err="1">
                <a:effectLst/>
                <a:latin typeface="Menlo" panose="020B0609030804020204" pitchFamily="49" charset="0"/>
              </a:rPr>
              <a:t>par.nClass</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Tt_DAT</a:t>
            </a:r>
            <a:r>
              <a:rPr lang="en" altLang="zh-CN" sz="1100" b="0" i="0" dirty="0">
                <a:effectLst/>
                <a:latin typeface="Menlo" panose="020B0609030804020204" pitchFamily="49" charset="0"/>
              </a:rPr>
              <a:t> = double(</a:t>
            </a:r>
            <a:r>
              <a:rPr lang="en" altLang="zh-CN" sz="1100" b="0" i="0" dirty="0" err="1">
                <a:effectLst/>
                <a:latin typeface="Menlo" panose="020B0609030804020204" pitchFamily="49" charset="0"/>
              </a:rPr>
              <a:t>NewTest_DAT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testlabels</a:t>
            </a:r>
            <a:r>
              <a:rPr lang="en" altLang="zh-CN" sz="1100" b="0" i="0" dirty="0">
                <a:effectLst/>
                <a:latin typeface="Menlo" panose="020B0609030804020204" pitchFamily="49" charset="0"/>
              </a:rPr>
              <a:t>&lt;=</a:t>
            </a:r>
            <a:r>
              <a:rPr lang="en" altLang="zh-CN" sz="1100" b="0" i="0" dirty="0" err="1">
                <a:effectLst/>
                <a:latin typeface="Menlo" panose="020B0609030804020204" pitchFamily="49" charset="0"/>
              </a:rPr>
              <a:t>par.nClass</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ttls</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testlabels</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testlabels</a:t>
            </a:r>
            <a:r>
              <a:rPr lang="en" altLang="zh-CN" sz="1100" b="0" i="0" dirty="0">
                <a:effectLst/>
                <a:latin typeface="Menlo" panose="020B0609030804020204" pitchFamily="49" charset="0"/>
              </a:rPr>
              <a:t>&lt;=</a:t>
            </a:r>
            <a:r>
              <a:rPr lang="en" altLang="zh-CN" sz="1100" b="0" i="0" dirty="0" err="1">
                <a:effectLst/>
                <a:latin typeface="Menlo" panose="020B0609030804020204" pitchFamily="49" charset="0"/>
              </a:rPr>
              <a:t>par.nClass</a:t>
            </a:r>
            <a:r>
              <a:rPr lang="en" altLang="zh-CN" sz="1100" b="0" i="0" dirty="0">
                <a:effectLst/>
                <a:latin typeface="Menlo" panose="020B0609030804020204" pitchFamily="49" charset="0"/>
              </a:rPr>
              <a:t>);</a:t>
            </a:r>
          </a:p>
          <a:p>
            <a:r>
              <a:rPr lang="en" altLang="zh-CN" sz="1100" b="0" i="0" dirty="0">
                <a:effectLst/>
                <a:latin typeface="Menlo" panose="020B0609030804020204" pitchFamily="49" charset="0"/>
              </a:rPr>
              <a:t>clear </a:t>
            </a:r>
            <a:r>
              <a:rPr lang="en" altLang="zh-CN" sz="1100" b="0" i="0" dirty="0" err="1">
                <a:solidFill>
                  <a:srgbClr val="A709F5"/>
                </a:solidFill>
                <a:effectLst/>
                <a:latin typeface="Menlo" panose="020B0609030804020204" pitchFamily="49" charset="0"/>
              </a:rPr>
              <a:t>NewTest_DAT</a:t>
            </a:r>
            <a:r>
              <a:rPr lang="en" altLang="zh-CN" sz="1100" b="0" i="0" dirty="0">
                <a:solidFill>
                  <a:srgbClr val="A709F5"/>
                </a:solidFill>
                <a:effectLst/>
                <a:latin typeface="Menlo" panose="020B0609030804020204" pitchFamily="49" charset="0"/>
              </a:rPr>
              <a:t> </a:t>
            </a:r>
            <a:r>
              <a:rPr lang="en" altLang="zh-CN" sz="1100" b="0" i="0" dirty="0" err="1">
                <a:solidFill>
                  <a:srgbClr val="A709F5"/>
                </a:solidFill>
                <a:effectLst/>
                <a:latin typeface="Menlo" panose="020B0609030804020204" pitchFamily="49" charset="0"/>
              </a:rPr>
              <a:t>NewTrain_DAT</a:t>
            </a:r>
            <a:r>
              <a:rPr lang="en" altLang="zh-CN" sz="1100" b="0" i="0" dirty="0">
                <a:solidFill>
                  <a:srgbClr val="A709F5"/>
                </a:solidFill>
                <a:effectLst/>
                <a:latin typeface="Menlo" panose="020B0609030804020204" pitchFamily="49" charset="0"/>
              </a:rPr>
              <a:t> </a:t>
            </a:r>
            <a:r>
              <a:rPr lang="en" altLang="zh-CN" sz="1100" b="0" i="0" dirty="0" err="1">
                <a:solidFill>
                  <a:srgbClr val="A709F5"/>
                </a:solidFill>
                <a:effectLst/>
                <a:latin typeface="Menlo" panose="020B0609030804020204" pitchFamily="49" charset="0"/>
              </a:rPr>
              <a:t>testlabels</a:t>
            </a:r>
            <a:r>
              <a:rPr lang="en" altLang="zh-CN" sz="1100" b="0" i="0" dirty="0">
                <a:solidFill>
                  <a:srgbClr val="A709F5"/>
                </a:solidFill>
                <a:effectLst/>
                <a:latin typeface="Menlo" panose="020B0609030804020204" pitchFamily="49" charset="0"/>
              </a:rPr>
              <a:t> </a:t>
            </a:r>
            <a:r>
              <a:rPr lang="en" altLang="zh-CN" sz="1100" b="0" i="0" dirty="0" err="1">
                <a:solidFill>
                  <a:srgbClr val="A709F5"/>
                </a:solidFill>
                <a:effectLst/>
                <a:latin typeface="Menlo" panose="020B0609030804020204" pitchFamily="49" charset="0"/>
              </a:rPr>
              <a:t>trainlabels</a:t>
            </a:r>
            <a:endParaRPr lang="en" altLang="zh-CN" sz="1100" b="0" i="0" dirty="0">
              <a:effectLst/>
              <a:latin typeface="Menlo" panose="020B0609030804020204" pitchFamily="49" charset="0"/>
            </a:endParaRPr>
          </a:p>
          <a:p>
            <a:br>
              <a:rPr lang="en" altLang="zh-CN" sz="1100" b="0" i="0" dirty="0">
                <a:effectLst/>
                <a:latin typeface="Menlo" panose="020B0609030804020204" pitchFamily="49" charset="0"/>
              </a:rPr>
            </a:br>
            <a:endParaRPr lang="en" altLang="zh-CN" sz="1100" b="0" i="0" dirty="0">
              <a:effectLst/>
              <a:latin typeface="Menlo" panose="020B0609030804020204" pitchFamily="49" charset="0"/>
            </a:endParaRPr>
          </a:p>
          <a:p>
            <a:r>
              <a:rPr lang="en" altLang="zh-CN" sz="1100" b="0" i="0" dirty="0">
                <a:solidFill>
                  <a:srgbClr val="008013"/>
                </a:solidFill>
                <a:effectLst/>
                <a:latin typeface="Menlo" panose="020B0609030804020204" pitchFamily="49" charset="0"/>
              </a:rPr>
              <a:t>%--------------------------------------------------------------------------</a:t>
            </a:r>
            <a:endParaRPr lang="en" altLang="zh-CN" sz="1100" b="0" i="0" dirty="0">
              <a:effectLst/>
              <a:latin typeface="Menlo" panose="020B0609030804020204" pitchFamily="49" charset="0"/>
            </a:endParaRPr>
          </a:p>
          <a:p>
            <a:r>
              <a:rPr lang="en" altLang="zh-CN" sz="1100" b="0" i="0" dirty="0">
                <a:solidFill>
                  <a:srgbClr val="008013"/>
                </a:solidFill>
                <a:effectLst/>
                <a:latin typeface="Menlo" panose="020B0609030804020204" pitchFamily="49" charset="0"/>
              </a:rPr>
              <a:t>%eigenface extracting</a:t>
            </a:r>
            <a:endParaRPr lang="en" altLang="zh-CN" sz="1100" b="0" i="0" dirty="0">
              <a:effectLst/>
              <a:latin typeface="Menlo" panose="020B0609030804020204" pitchFamily="49" charset="0"/>
            </a:endParaRPr>
          </a:p>
          <a:p>
            <a:r>
              <a:rPr lang="en" altLang="zh-CN" sz="1100" b="1" i="0" dirty="0">
                <a:solidFill>
                  <a:srgbClr val="0012FE"/>
                </a:solidFill>
                <a:effectLst/>
                <a:latin typeface="Menlo" panose="020B0609030804020204" pitchFamily="49" charset="0"/>
              </a:rPr>
              <a:t>[</a:t>
            </a:r>
            <a:r>
              <a:rPr lang="en" altLang="zh-CN" sz="1100" b="1" i="0" dirty="0" err="1">
                <a:solidFill>
                  <a:srgbClr val="0012FE"/>
                </a:solidFill>
                <a:effectLst/>
                <a:latin typeface="Menlo" panose="020B0609030804020204" pitchFamily="49" charset="0"/>
              </a:rPr>
              <a:t>disc_set,disc_value,Mean_Image</a:t>
            </a:r>
            <a:r>
              <a:rPr lang="en" altLang="zh-CN" sz="1100" b="1" i="0" dirty="0">
                <a:solidFill>
                  <a:srgbClr val="0012FE"/>
                </a:solidFill>
                <a:effectLst/>
                <a:latin typeface="Menlo" panose="020B0609030804020204" pitchFamily="49" charset="0"/>
              </a:rPr>
              <a:t>] = </a:t>
            </a:r>
            <a:r>
              <a:rPr lang="en" altLang="zh-CN" sz="1100" b="1" i="0" dirty="0" err="1">
                <a:solidFill>
                  <a:srgbClr val="0012FE"/>
                </a:solidFill>
                <a:effectLst/>
                <a:latin typeface="Menlo" panose="020B0609030804020204" pitchFamily="49" charset="0"/>
              </a:rPr>
              <a:t>Eigenface_f</a:t>
            </a:r>
            <a:r>
              <a:rPr lang="en" altLang="zh-CN" sz="1100" b="1" i="0" dirty="0">
                <a:solidFill>
                  <a:srgbClr val="0012FE"/>
                </a:solidFill>
                <a:effectLst/>
                <a:latin typeface="Menlo" panose="020B0609030804020204" pitchFamily="49" charset="0"/>
              </a:rPr>
              <a:t>(</a:t>
            </a:r>
            <a:r>
              <a:rPr lang="en" altLang="zh-CN" sz="1100" b="1" i="0" dirty="0" err="1">
                <a:solidFill>
                  <a:srgbClr val="0012FE"/>
                </a:solidFill>
                <a:effectLst/>
                <a:latin typeface="Menlo" panose="020B0609030804020204" pitchFamily="49" charset="0"/>
              </a:rPr>
              <a:t>Tr_DAT,par.nDim</a:t>
            </a:r>
            <a:r>
              <a:rPr lang="en" altLang="zh-CN" sz="1100" b="1" i="0" dirty="0">
                <a:solidFill>
                  <a:srgbClr val="0012FE"/>
                </a:solidFill>
                <a:effectLst/>
                <a:latin typeface="Menlo" panose="020B0609030804020204" pitchFamily="49" charset="0"/>
              </a:rPr>
              <a:t>);</a:t>
            </a:r>
          </a:p>
          <a:p>
            <a:r>
              <a:rPr lang="en" altLang="zh-CN" sz="1100" b="0" i="0" dirty="0" err="1">
                <a:solidFill>
                  <a:srgbClr val="0012FE"/>
                </a:solidFill>
                <a:effectLst/>
                <a:latin typeface="Menlo" panose="020B0609030804020204" pitchFamily="49" charset="0"/>
              </a:rPr>
              <a:t>tr_dat</a:t>
            </a:r>
            <a:r>
              <a:rPr lang="en" altLang="zh-CN" sz="1100" b="0" i="0" dirty="0">
                <a:solidFill>
                  <a:srgbClr val="0012FE"/>
                </a:solidFill>
                <a:effectLst/>
                <a:latin typeface="Menlo" panose="020B0609030804020204" pitchFamily="49" charset="0"/>
              </a:rPr>
              <a:t> = </a:t>
            </a:r>
            <a:r>
              <a:rPr lang="en" altLang="zh-CN" sz="1100" b="0" i="0" dirty="0" err="1">
                <a:solidFill>
                  <a:srgbClr val="0012FE"/>
                </a:solidFill>
                <a:effectLst/>
                <a:latin typeface="Menlo" panose="020B0609030804020204" pitchFamily="49" charset="0"/>
              </a:rPr>
              <a:t>disc_set</a:t>
            </a:r>
            <a:r>
              <a:rPr lang="en" altLang="zh-CN" sz="1100" b="0" i="0" dirty="0">
                <a:solidFill>
                  <a:srgbClr val="0012FE"/>
                </a:solidFill>
                <a:effectLst/>
                <a:latin typeface="Menlo" panose="020B0609030804020204" pitchFamily="49" charset="0"/>
              </a:rPr>
              <a:t>'*</a:t>
            </a:r>
            <a:r>
              <a:rPr lang="en" altLang="zh-CN" sz="1100" b="0" i="0" dirty="0" err="1">
                <a:solidFill>
                  <a:srgbClr val="0012FE"/>
                </a:solidFill>
                <a:effectLst/>
                <a:latin typeface="Menlo" panose="020B0609030804020204" pitchFamily="49" charset="0"/>
              </a:rPr>
              <a:t>Tr_DAT</a:t>
            </a:r>
            <a:r>
              <a:rPr lang="en" altLang="zh-CN" sz="1100" b="0" i="0" dirty="0">
                <a:effectLst/>
                <a:latin typeface="Menlo" panose="020B0609030804020204" pitchFamily="49" charset="0"/>
              </a:rPr>
              <a:t>;</a:t>
            </a:r>
          </a:p>
          <a:p>
            <a:r>
              <a:rPr lang="en" altLang="zh-CN" sz="1100" b="0" i="0" dirty="0" err="1">
                <a:solidFill>
                  <a:srgbClr val="0012FE"/>
                </a:solidFill>
                <a:effectLst/>
                <a:latin typeface="Menlo" panose="020B0609030804020204" pitchFamily="49" charset="0"/>
              </a:rPr>
              <a:t>tt_dat</a:t>
            </a:r>
            <a:r>
              <a:rPr lang="en" altLang="zh-CN" sz="1100" b="0" i="0" dirty="0">
                <a:solidFill>
                  <a:srgbClr val="0012FE"/>
                </a:solidFill>
                <a:effectLst/>
                <a:latin typeface="Menlo" panose="020B0609030804020204" pitchFamily="49" charset="0"/>
              </a:rPr>
              <a:t> = </a:t>
            </a:r>
            <a:r>
              <a:rPr lang="en" altLang="zh-CN" sz="1100" b="0" i="0" dirty="0" err="1">
                <a:solidFill>
                  <a:srgbClr val="0012FE"/>
                </a:solidFill>
                <a:effectLst/>
                <a:latin typeface="Menlo" panose="020B0609030804020204" pitchFamily="49" charset="0"/>
              </a:rPr>
              <a:t>disc_set</a:t>
            </a:r>
            <a:r>
              <a:rPr lang="en" altLang="zh-CN" sz="1100" b="0" i="0" dirty="0">
                <a:solidFill>
                  <a:srgbClr val="0012FE"/>
                </a:solidFill>
                <a:effectLst/>
                <a:latin typeface="Menlo" panose="020B0609030804020204" pitchFamily="49" charset="0"/>
              </a:rPr>
              <a:t>'*</a:t>
            </a:r>
            <a:r>
              <a:rPr lang="en" altLang="zh-CN" sz="1100" b="0" i="0" dirty="0" err="1">
                <a:solidFill>
                  <a:srgbClr val="0012FE"/>
                </a:solidFill>
                <a:effectLst/>
                <a:latin typeface="Menlo" panose="020B0609030804020204" pitchFamily="49" charset="0"/>
              </a:rPr>
              <a:t>Tt_DAT</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 </a:t>
            </a:r>
            <a:r>
              <a:rPr lang="en" altLang="zh-CN" sz="1100" b="0" i="0" dirty="0" err="1">
                <a:effectLst/>
                <a:latin typeface="Menlo" panose="020B0609030804020204" pitchFamily="49" charset="0"/>
              </a:rPr>
              <a:t>repmat</a:t>
            </a:r>
            <a:r>
              <a:rPr lang="en" altLang="zh-CN" sz="1100" b="0" i="0" dirty="0">
                <a:effectLst/>
                <a:latin typeface="Menlo" panose="020B0609030804020204" pitchFamily="49" charset="0"/>
              </a:rPr>
              <a:t>(sqrt(sum(</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 [par.nDim,1]) );</a:t>
            </a:r>
          </a:p>
          <a:p>
            <a:r>
              <a:rPr lang="en" altLang="zh-CN" sz="1100" b="0" i="0" dirty="0" err="1">
                <a:effectLst/>
                <a:latin typeface="Menlo" panose="020B0609030804020204" pitchFamily="49" charset="0"/>
              </a:rPr>
              <a:t>tt_dat</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tt_dat</a:t>
            </a:r>
            <a:r>
              <a:rPr lang="en" altLang="zh-CN" sz="1100" b="0" i="0" dirty="0">
                <a:effectLst/>
                <a:latin typeface="Menlo" panose="020B0609030804020204" pitchFamily="49" charset="0"/>
              </a:rPr>
              <a:t>./( </a:t>
            </a:r>
            <a:r>
              <a:rPr lang="en" altLang="zh-CN" sz="1100" b="0" i="0" dirty="0" err="1">
                <a:effectLst/>
                <a:latin typeface="Menlo" panose="020B0609030804020204" pitchFamily="49" charset="0"/>
              </a:rPr>
              <a:t>repmat</a:t>
            </a:r>
            <a:r>
              <a:rPr lang="en" altLang="zh-CN" sz="1100" b="0" i="0" dirty="0">
                <a:effectLst/>
                <a:latin typeface="Menlo" panose="020B0609030804020204" pitchFamily="49" charset="0"/>
              </a:rPr>
              <a:t>(sqrt(sum(</a:t>
            </a:r>
            <a:r>
              <a:rPr lang="en" altLang="zh-CN" sz="1100" b="0" i="0" dirty="0" err="1">
                <a:effectLst/>
                <a:latin typeface="Menlo" panose="020B0609030804020204" pitchFamily="49" charset="0"/>
              </a:rPr>
              <a:t>tt_dat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tt_dat</a:t>
            </a:r>
            <a:r>
              <a:rPr lang="en" altLang="zh-CN" sz="1100" b="0" i="0" dirty="0">
                <a:effectLst/>
                <a:latin typeface="Menlo" panose="020B0609030804020204" pitchFamily="49" charset="0"/>
              </a:rPr>
              <a:t>)), [par.nDim,1]) );</a:t>
            </a:r>
          </a:p>
        </p:txBody>
      </p:sp>
    </p:spTree>
    <p:extLst>
      <p:ext uri="{BB962C8B-B14F-4D97-AF65-F5344CB8AC3E}">
        <p14:creationId xmlns:p14="http://schemas.microsoft.com/office/powerpoint/2010/main" val="2256022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sp>
        <p:nvSpPr>
          <p:cNvPr id="5" name="文本框 4">
            <a:extLst>
              <a:ext uri="{FF2B5EF4-FFF2-40B4-BE49-F238E27FC236}">
                <a16:creationId xmlns:a16="http://schemas.microsoft.com/office/drawing/2014/main" id="{23F8C44C-E21D-3941-8400-31571323A9DD}"/>
              </a:ext>
            </a:extLst>
          </p:cNvPr>
          <p:cNvSpPr txBox="1"/>
          <p:nvPr/>
        </p:nvSpPr>
        <p:spPr>
          <a:xfrm>
            <a:off x="251520" y="843558"/>
            <a:ext cx="8352928" cy="4493538"/>
          </a:xfrm>
          <a:prstGeom prst="rect">
            <a:avLst/>
          </a:prstGeom>
          <a:noFill/>
        </p:spPr>
        <p:txBody>
          <a:bodyPr wrap="square">
            <a:spAutoFit/>
          </a:bodyPr>
          <a:lstStyle/>
          <a:p>
            <a:r>
              <a:rPr lang="en" altLang="zh-CN" sz="1100" b="0" i="0" dirty="0">
                <a:solidFill>
                  <a:srgbClr val="0E00FF"/>
                </a:solidFill>
                <a:effectLst/>
                <a:latin typeface="Menlo" panose="020B0609030804020204" pitchFamily="49" charset="0"/>
              </a:rPr>
              <a:t>function </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disc_set,disc_value,Mean_Image</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Eigenface_f</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Train_SET,Eigen_NUM</a:t>
            </a:r>
            <a:r>
              <a:rPr lang="en" altLang="zh-CN" sz="1100" b="0" i="0" dirty="0">
                <a:effectLst/>
                <a:latin typeface="Menlo" panose="020B0609030804020204" pitchFamily="49" charset="0"/>
              </a:rPr>
              <a:t>)</a:t>
            </a:r>
          </a:p>
          <a:p>
            <a:r>
              <a:rPr lang="en" altLang="zh-CN" sz="1100" b="0" i="0" dirty="0">
                <a:solidFill>
                  <a:srgbClr val="008013"/>
                </a:solidFill>
                <a:effectLst/>
                <a:latin typeface="Menlo" panose="020B0609030804020204" pitchFamily="49" charset="0"/>
              </a:rPr>
              <a:t>% Eigenface computing function</a:t>
            </a:r>
            <a:endParaRPr lang="en" altLang="zh-CN" sz="1100" b="0" i="0" dirty="0">
              <a:effectLst/>
              <a:latin typeface="Menlo" panose="020B0609030804020204" pitchFamily="49" charset="0"/>
            </a:endParaRPr>
          </a:p>
          <a:p>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NN,Train_NUM</a:t>
            </a:r>
            <a:r>
              <a:rPr lang="en" altLang="zh-CN" sz="1100" b="0" i="0" dirty="0">
                <a:effectLst/>
                <a:latin typeface="Menlo" panose="020B0609030804020204" pitchFamily="49" charset="0"/>
              </a:rPr>
              <a:t>]=size(</a:t>
            </a:r>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 </a:t>
            </a:r>
            <a:r>
              <a:rPr lang="en" altLang="zh-CN" sz="1100" dirty="0">
                <a:solidFill>
                  <a:srgbClr val="008013"/>
                </a:solidFill>
                <a:latin typeface="Menlo" panose="020B0609030804020204" pitchFamily="49" charset="0"/>
              </a:rPr>
              <a:t> % 2580x700</a:t>
            </a:r>
          </a:p>
          <a:p>
            <a:endParaRPr lang="en" altLang="zh-CN" sz="1100" dirty="0">
              <a:solidFill>
                <a:srgbClr val="008013"/>
              </a:solidFill>
              <a:latin typeface="Menlo" panose="020B0609030804020204" pitchFamily="49" charset="0"/>
            </a:endParaRPr>
          </a:p>
          <a:p>
            <a:r>
              <a:rPr lang="en" altLang="zh-CN" sz="1100" b="0" i="0" dirty="0">
                <a:solidFill>
                  <a:srgbClr val="0E00FF"/>
                </a:solidFill>
                <a:effectLst/>
                <a:latin typeface="Menlo" panose="020B0609030804020204" pitchFamily="49" charset="0"/>
              </a:rPr>
              <a:t>if </a:t>
            </a:r>
            <a:r>
              <a:rPr lang="en" altLang="zh-CN" sz="1100" b="0" i="0" dirty="0">
                <a:effectLst/>
                <a:latin typeface="Menlo" panose="020B0609030804020204" pitchFamily="49" charset="0"/>
              </a:rPr>
              <a:t>NN&lt;=</a:t>
            </a:r>
            <a:r>
              <a:rPr lang="en" altLang="zh-CN" sz="1100" b="0" i="0" dirty="0" err="1">
                <a:effectLst/>
                <a:latin typeface="Menlo" panose="020B0609030804020204" pitchFamily="49" charset="0"/>
              </a:rPr>
              <a:t>Train_NUM</a:t>
            </a:r>
            <a:r>
              <a:rPr lang="en" altLang="zh-CN" sz="1100" b="0" i="0" dirty="0">
                <a:effectLst/>
                <a:latin typeface="Menlo" panose="020B0609030804020204" pitchFamily="49" charset="0"/>
              </a:rPr>
              <a:t> </a:t>
            </a:r>
            <a:r>
              <a:rPr lang="en" altLang="zh-CN" sz="1100" b="0" i="0" dirty="0">
                <a:solidFill>
                  <a:srgbClr val="008013"/>
                </a:solidFill>
                <a:effectLst/>
                <a:latin typeface="Menlo" panose="020B0609030804020204" pitchFamily="49" charset="0"/>
              </a:rPr>
              <a:t>% not small sample size case</a:t>
            </a:r>
            <a:r>
              <a:rPr lang="zh-CN" altLang="en-US" sz="1100" b="0" i="0" dirty="0">
                <a:solidFill>
                  <a:srgbClr val="008013"/>
                </a:solidFill>
                <a:effectLst/>
                <a:latin typeface="Menlo" panose="020B0609030804020204" pitchFamily="49" charset="0"/>
              </a:rPr>
              <a:t>  维度 小于等于 样本个数</a:t>
            </a:r>
            <a:endParaRPr lang="en" altLang="zh-CN" sz="1100" b="0" i="0" dirty="0">
              <a:effectLst/>
              <a:latin typeface="Menlo" panose="020B0609030804020204" pitchFamily="49" charset="0"/>
            </a:endParaRPr>
          </a:p>
          <a:p>
            <a:r>
              <a:rPr lang="en" altLang="zh-CN" sz="1100" dirty="0">
                <a:latin typeface="Menlo" panose="020B0609030804020204" pitchFamily="49" charset="0"/>
              </a:rPr>
              <a:t>      </a:t>
            </a:r>
            <a:r>
              <a:rPr lang="en" altLang="zh-CN" sz="1100" b="0" i="0" dirty="0" err="1">
                <a:effectLst/>
                <a:latin typeface="Menlo" panose="020B0609030804020204" pitchFamily="49" charset="0"/>
              </a:rPr>
              <a:t>Mean_Image</a:t>
            </a:r>
            <a:r>
              <a:rPr lang="en" altLang="zh-CN" sz="1100" b="0" i="0" dirty="0">
                <a:effectLst/>
                <a:latin typeface="Menlo" panose="020B0609030804020204" pitchFamily="49" charset="0"/>
              </a:rPr>
              <a:t>=mean(Train_SET,2); </a:t>
            </a:r>
          </a:p>
          <a:p>
            <a:pPr lvl="1"/>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Train_SET-Mean_Image</a:t>
            </a:r>
            <a:r>
              <a:rPr lang="en" altLang="zh-CN" sz="1100" b="0" i="0" dirty="0">
                <a:effectLst/>
                <a:latin typeface="Menlo" panose="020B0609030804020204" pitchFamily="49" charset="0"/>
              </a:rPr>
              <a:t>*ones(1,Train_NUM); %</a:t>
            </a:r>
            <a:r>
              <a:rPr lang="zh-CN" altLang="en" sz="1100" b="0" i="0" dirty="0">
                <a:effectLst/>
                <a:latin typeface="Menlo" panose="020B0609030804020204" pitchFamily="49" charset="0"/>
              </a:rPr>
              <a:t>减去</a:t>
            </a:r>
            <a:r>
              <a:rPr lang="zh-CN" altLang="en-US" sz="1100" dirty="0">
                <a:latin typeface="Menlo" panose="020B0609030804020204" pitchFamily="49" charset="0"/>
              </a:rPr>
              <a:t>均值</a:t>
            </a:r>
            <a:endParaRPr lang="en" altLang="zh-CN" sz="1100" b="0" i="0" dirty="0">
              <a:effectLst/>
              <a:latin typeface="Menlo" panose="020B0609030804020204" pitchFamily="49" charset="0"/>
            </a:endParaRPr>
          </a:p>
          <a:p>
            <a:pPr lvl="1"/>
            <a:r>
              <a:rPr lang="en" altLang="zh-CN" sz="1100" b="0" i="0" dirty="0">
                <a:effectLst/>
                <a:latin typeface="Menlo" panose="020B0609030804020204" pitchFamily="49" charset="0"/>
              </a:rPr>
              <a:t>R=</a:t>
            </a:r>
            <a:r>
              <a:rPr lang="en" altLang="zh-CN" sz="1100" b="0" i="0" dirty="0" err="1">
                <a:solidFill>
                  <a:srgbClr val="0012FE"/>
                </a:solidFill>
                <a:effectLst/>
                <a:latin typeface="Menlo" panose="020B0609030804020204" pitchFamily="49" charset="0"/>
              </a:rPr>
              <a:t>Train_SET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‘/(Train_NUM-1);</a:t>
            </a:r>
            <a:r>
              <a:rPr lang="en-US" altLang="zh-CN" sz="1100" b="0" i="0" dirty="0">
                <a:effectLst/>
                <a:latin typeface="Menlo" panose="020B0609030804020204" pitchFamily="49" charset="0"/>
              </a:rPr>
              <a:t> %</a:t>
            </a:r>
            <a:r>
              <a:rPr lang="zh-CN" altLang="en-US" sz="1100" b="0" i="0" dirty="0">
                <a:effectLst/>
                <a:latin typeface="Menlo" panose="020B0609030804020204" pitchFamily="49" charset="0"/>
              </a:rPr>
              <a:t> 求协方差矩阵 </a:t>
            </a:r>
            <a:r>
              <a:rPr lang="en-US" altLang="zh-CN" sz="1100" b="0" i="0" dirty="0">
                <a:effectLst/>
                <a:latin typeface="Menlo" panose="020B0609030804020204" pitchFamily="49" charset="0"/>
              </a:rPr>
              <a:t>2580x2580</a:t>
            </a:r>
            <a:endParaRPr lang="en" altLang="zh-CN" sz="1100" b="0" i="0" dirty="0">
              <a:effectLst/>
              <a:latin typeface="Menlo" panose="020B0609030804020204" pitchFamily="49" charset="0"/>
            </a:endParaRPr>
          </a:p>
          <a:p>
            <a:pPr lvl="1"/>
            <a:r>
              <a:rPr lang="en" altLang="zh-CN" sz="1100" b="0" i="0" dirty="0">
                <a:effectLst/>
                <a:latin typeface="Menlo" panose="020B0609030804020204" pitchFamily="49" charset="0"/>
              </a:rPr>
              <a:t>[V,S]=</a:t>
            </a:r>
            <a:r>
              <a:rPr lang="en" altLang="zh-CN" sz="1100" b="0" i="0" dirty="0" err="1">
                <a:effectLst/>
                <a:latin typeface="Menlo" panose="020B0609030804020204" pitchFamily="49" charset="0"/>
              </a:rPr>
              <a:t>Find_K_Max_Eigen</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R,Eigen_NUM</a:t>
            </a:r>
            <a:r>
              <a:rPr lang="en" altLang="zh-CN" sz="1100" b="0" i="0" dirty="0">
                <a:effectLst/>
                <a:latin typeface="Menlo" panose="020B0609030804020204" pitchFamily="49" charset="0"/>
              </a:rPr>
              <a:t>);</a:t>
            </a:r>
            <a:r>
              <a:rPr lang="en-US" altLang="zh-CN" sz="1100" b="0" i="0" dirty="0">
                <a:effectLst/>
                <a:latin typeface="Menlo" panose="020B0609030804020204" pitchFamily="49" charset="0"/>
              </a:rPr>
              <a:t> %</a:t>
            </a:r>
            <a:r>
              <a:rPr lang="zh-CN" altLang="en-US" sz="1100" b="0" i="0" dirty="0">
                <a:effectLst/>
                <a:latin typeface="Menlo" panose="020B0609030804020204" pitchFamily="49" charset="0"/>
              </a:rPr>
              <a:t> 特征向量</a:t>
            </a:r>
            <a:r>
              <a:rPr lang="en-US" altLang="zh-CN" sz="1100" b="0" i="0" dirty="0">
                <a:effectLst/>
                <a:latin typeface="Menlo" panose="020B0609030804020204" pitchFamily="49" charset="0"/>
              </a:rPr>
              <a:t>V</a:t>
            </a:r>
            <a:r>
              <a:rPr lang="zh-CN" altLang="en-US" sz="1100" b="0" i="0" dirty="0">
                <a:effectLst/>
                <a:latin typeface="Menlo" panose="020B0609030804020204" pitchFamily="49" charset="0"/>
              </a:rPr>
              <a:t>：</a:t>
            </a:r>
            <a:r>
              <a:rPr lang="en-US" altLang="zh-CN" sz="1100" b="0" i="0" dirty="0">
                <a:effectLst/>
                <a:latin typeface="Menlo" panose="020B0609030804020204" pitchFamily="49" charset="0"/>
              </a:rPr>
              <a:t>2580x54</a:t>
            </a:r>
            <a:endParaRPr lang="en" altLang="zh-CN" sz="1100" b="0" i="0" dirty="0">
              <a:effectLst/>
              <a:latin typeface="Menlo" panose="020B0609030804020204" pitchFamily="49" charset="0"/>
            </a:endParaRPr>
          </a:p>
          <a:p>
            <a:pPr lvl="1"/>
            <a:r>
              <a:rPr lang="en" altLang="zh-CN" sz="1100" b="0" i="0" dirty="0" err="1">
                <a:effectLst/>
                <a:latin typeface="Menlo" panose="020B0609030804020204" pitchFamily="49" charset="0"/>
              </a:rPr>
              <a:t>disc_value</a:t>
            </a:r>
            <a:r>
              <a:rPr lang="en" altLang="zh-CN" sz="1100" b="0" i="0" dirty="0">
                <a:effectLst/>
                <a:latin typeface="Menlo" panose="020B0609030804020204" pitchFamily="49" charset="0"/>
              </a:rPr>
              <a:t>=S;</a:t>
            </a:r>
          </a:p>
          <a:p>
            <a:pPr lvl="1"/>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=V;</a:t>
            </a:r>
          </a:p>
          <a:p>
            <a:r>
              <a:rPr lang="en" altLang="zh-CN" sz="1100" b="0" i="0" dirty="0">
                <a:solidFill>
                  <a:srgbClr val="0E00FF"/>
                </a:solidFill>
                <a:effectLst/>
                <a:latin typeface="Menlo" panose="020B0609030804020204" pitchFamily="49" charset="0"/>
              </a:rPr>
              <a:t>else </a:t>
            </a:r>
            <a:r>
              <a:rPr lang="en" altLang="zh-CN" sz="1100" b="0" i="0" dirty="0">
                <a:solidFill>
                  <a:srgbClr val="008013"/>
                </a:solidFill>
                <a:effectLst/>
                <a:latin typeface="Menlo" panose="020B0609030804020204" pitchFamily="49" charset="0"/>
              </a:rPr>
              <a:t>% for small sample size case</a:t>
            </a:r>
            <a:endParaRPr lang="en" altLang="zh-CN" sz="1100" b="0" i="0" dirty="0">
              <a:effectLst/>
              <a:latin typeface="Menlo" panose="020B0609030804020204" pitchFamily="49" charset="0"/>
            </a:endParaRPr>
          </a:p>
          <a:p>
            <a:pPr lvl="1"/>
            <a:r>
              <a:rPr lang="en" altLang="zh-CN" sz="1100" b="0" i="0" dirty="0" err="1">
                <a:effectLst/>
                <a:latin typeface="Menlo" panose="020B0609030804020204" pitchFamily="49" charset="0"/>
              </a:rPr>
              <a:t>Mean_Image</a:t>
            </a:r>
            <a:r>
              <a:rPr lang="en" altLang="zh-CN" sz="1100" b="0" i="0" dirty="0">
                <a:effectLst/>
                <a:latin typeface="Menlo" panose="020B0609030804020204" pitchFamily="49" charset="0"/>
              </a:rPr>
              <a:t>=mean(Train_SET,2); </a:t>
            </a:r>
          </a:p>
          <a:p>
            <a:pPr lvl="1"/>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Train_SET-Mean_Image</a:t>
            </a:r>
            <a:r>
              <a:rPr lang="en" altLang="zh-CN" sz="1100" b="0" i="0" dirty="0">
                <a:effectLst/>
                <a:latin typeface="Menlo" panose="020B0609030804020204" pitchFamily="49" charset="0"/>
              </a:rPr>
              <a:t>*ones(1,Train_NUM);  %</a:t>
            </a:r>
            <a:r>
              <a:rPr lang="zh-CN" altLang="en" sz="1100" b="0" i="0" dirty="0">
                <a:effectLst/>
                <a:latin typeface="Menlo" panose="020B0609030804020204" pitchFamily="49" charset="0"/>
              </a:rPr>
              <a:t>减去</a:t>
            </a:r>
            <a:r>
              <a:rPr lang="zh-CN" altLang="en-US" sz="1100" b="0" i="0" dirty="0">
                <a:effectLst/>
                <a:latin typeface="Menlo" panose="020B0609030804020204" pitchFamily="49" charset="0"/>
              </a:rPr>
              <a:t>均值</a:t>
            </a:r>
            <a:endParaRPr lang="en" altLang="zh-CN" sz="1100" b="0" i="0" dirty="0">
              <a:effectLst/>
              <a:latin typeface="Menlo" panose="020B0609030804020204" pitchFamily="49" charset="0"/>
            </a:endParaRPr>
          </a:p>
          <a:p>
            <a:pPr lvl="1"/>
            <a:r>
              <a:rPr lang="en" altLang="zh-CN" sz="1100" b="0" i="0" dirty="0">
                <a:effectLst/>
                <a:latin typeface="Menlo" panose="020B0609030804020204" pitchFamily="49" charset="0"/>
              </a:rPr>
              <a:t>R=</a:t>
            </a:r>
            <a:r>
              <a:rPr lang="en" altLang="zh-CN" sz="1100" b="0" i="0" dirty="0" err="1">
                <a:solidFill>
                  <a:srgbClr val="0012FE"/>
                </a:solidFill>
                <a:effectLst/>
                <a:latin typeface="Menlo" panose="020B0609030804020204" pitchFamily="49" charset="0"/>
              </a:rPr>
              <a:t>Train_SET</a:t>
            </a:r>
            <a:r>
              <a:rPr lang="en" altLang="zh-CN" sz="1100" b="0" i="0" dirty="0">
                <a:solidFill>
                  <a:srgbClr val="0012FE"/>
                </a:solidFill>
                <a:effectLst/>
                <a:latin typeface="Menlo" panose="020B0609030804020204" pitchFamily="49" charset="0"/>
              </a:rPr>
              <a:t>‘*</a:t>
            </a:r>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/(Train_NUM-1);</a:t>
            </a:r>
            <a:r>
              <a:rPr lang="zh-CN" altLang="en-US" sz="1100" b="0" i="0" dirty="0">
                <a:effectLst/>
                <a:latin typeface="Menlo" panose="020B0609030804020204" pitchFamily="49" charset="0"/>
              </a:rPr>
              <a:t>  </a:t>
            </a:r>
            <a:r>
              <a:rPr lang="en-US" altLang="zh-CN" sz="1100" b="0" i="0" dirty="0">
                <a:effectLst/>
                <a:latin typeface="Menlo" panose="020B0609030804020204" pitchFamily="49" charset="0"/>
              </a:rPr>
              <a:t>%</a:t>
            </a:r>
            <a:r>
              <a:rPr lang="zh-CN" altLang="en-US" sz="1100" b="0" i="0" dirty="0">
                <a:effectLst/>
                <a:latin typeface="Menlo" panose="020B0609030804020204" pitchFamily="49" charset="0"/>
              </a:rPr>
              <a:t> 求协方差矩阵 </a:t>
            </a:r>
            <a:r>
              <a:rPr lang="en-US" altLang="zh-CN" sz="1100" b="0" i="0" dirty="0">
                <a:effectLst/>
                <a:latin typeface="Menlo" panose="020B0609030804020204" pitchFamily="49" charset="0"/>
              </a:rPr>
              <a:t>700x700</a:t>
            </a:r>
            <a:endParaRPr lang="en" altLang="zh-CN" sz="1100" b="0" i="0" dirty="0">
              <a:effectLst/>
              <a:latin typeface="Menlo" panose="020B0609030804020204" pitchFamily="49" charset="0"/>
            </a:endParaRPr>
          </a:p>
          <a:p>
            <a:pPr lvl="1"/>
            <a:r>
              <a:rPr lang="en" altLang="zh-CN" sz="1100" b="0" i="0" dirty="0">
                <a:effectLst/>
                <a:latin typeface="Menlo" panose="020B0609030804020204" pitchFamily="49" charset="0"/>
              </a:rPr>
              <a:t>[V,S]=</a:t>
            </a:r>
            <a:r>
              <a:rPr lang="en" altLang="zh-CN" sz="1100" b="0" i="0" dirty="0" err="1">
                <a:effectLst/>
                <a:latin typeface="Menlo" panose="020B0609030804020204" pitchFamily="49" charset="0"/>
              </a:rPr>
              <a:t>Find_K_Max_Eigen</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R,Eigen_NUM</a:t>
            </a:r>
            <a:r>
              <a:rPr lang="en" altLang="zh-CN" sz="1100" b="0" i="0" dirty="0">
                <a:effectLst/>
                <a:latin typeface="Menlo" panose="020B0609030804020204" pitchFamily="49" charset="0"/>
              </a:rPr>
              <a:t>);</a:t>
            </a:r>
            <a:r>
              <a:rPr lang="zh-CN" altLang="en-US" sz="1100" b="0" i="0" dirty="0">
                <a:effectLst/>
                <a:latin typeface="Menlo" panose="020B0609030804020204" pitchFamily="49" charset="0"/>
              </a:rPr>
              <a:t> </a:t>
            </a:r>
            <a:r>
              <a:rPr lang="en-US" altLang="zh-CN" sz="1100" b="0" i="0" dirty="0">
                <a:effectLst/>
                <a:latin typeface="Menlo" panose="020B0609030804020204" pitchFamily="49" charset="0"/>
              </a:rPr>
              <a:t>%</a:t>
            </a:r>
            <a:r>
              <a:rPr lang="zh-CN" altLang="en-US" sz="1100" b="0" i="0" dirty="0">
                <a:effectLst/>
                <a:latin typeface="Menlo" panose="020B0609030804020204" pitchFamily="49" charset="0"/>
              </a:rPr>
              <a:t> 奇异值分解</a:t>
            </a:r>
            <a:endParaRPr lang="en" altLang="zh-CN" sz="1100" b="0" i="0" dirty="0">
              <a:effectLst/>
              <a:latin typeface="Menlo" panose="020B0609030804020204" pitchFamily="49" charset="0"/>
            </a:endParaRPr>
          </a:p>
          <a:p>
            <a:pPr lvl="1"/>
            <a:r>
              <a:rPr lang="en" altLang="zh-CN" sz="1100" b="0" i="0" dirty="0" err="1">
                <a:effectLst/>
                <a:latin typeface="Menlo" panose="020B0609030804020204" pitchFamily="49" charset="0"/>
              </a:rPr>
              <a:t>disc_value</a:t>
            </a:r>
            <a:r>
              <a:rPr lang="en" altLang="zh-CN" sz="1100" b="0" i="0" dirty="0">
                <a:effectLst/>
                <a:latin typeface="Menlo" panose="020B0609030804020204" pitchFamily="49" charset="0"/>
              </a:rPr>
              <a:t>=S;</a:t>
            </a:r>
            <a:r>
              <a:rPr lang="zh-CN" altLang="en-US" sz="1100" b="0" i="0" dirty="0">
                <a:effectLst/>
                <a:latin typeface="Menlo" panose="020B0609030804020204" pitchFamily="49" charset="0"/>
              </a:rPr>
              <a:t>  </a:t>
            </a:r>
            <a:r>
              <a:rPr lang="en-US" altLang="zh-CN" sz="1100" b="0" i="0" dirty="0">
                <a:effectLst/>
                <a:latin typeface="Menlo" panose="020B0609030804020204" pitchFamily="49" charset="0"/>
              </a:rPr>
              <a:t>%</a:t>
            </a:r>
            <a:r>
              <a:rPr lang="zh-CN" altLang="en-US" sz="1100" b="0" i="0" dirty="0">
                <a:effectLst/>
                <a:latin typeface="Menlo" panose="020B0609030804020204" pitchFamily="49" charset="0"/>
              </a:rPr>
              <a:t> 特征值</a:t>
            </a:r>
            <a:endParaRPr lang="en" altLang="zh-CN" sz="1100" b="0" i="0" dirty="0">
              <a:effectLst/>
              <a:latin typeface="Menlo" panose="020B0609030804020204" pitchFamily="49" charset="0"/>
            </a:endParaRPr>
          </a:p>
          <a:p>
            <a:pPr lvl="1"/>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=zeros(</a:t>
            </a:r>
            <a:r>
              <a:rPr lang="en" altLang="zh-CN" sz="1100" b="0" i="0" dirty="0" err="1">
                <a:effectLst/>
                <a:latin typeface="Menlo" panose="020B0609030804020204" pitchFamily="49" charset="0"/>
              </a:rPr>
              <a:t>NN,Eigen_NUM</a:t>
            </a:r>
            <a:r>
              <a:rPr lang="en" altLang="zh-CN" sz="1100" b="0" i="0" dirty="0">
                <a:effectLst/>
                <a:latin typeface="Menlo" panose="020B0609030804020204" pitchFamily="49" charset="0"/>
              </a:rPr>
              <a:t>);</a:t>
            </a:r>
            <a:r>
              <a:rPr lang="zh-CN" altLang="en-US" sz="1100" b="0" i="0" dirty="0">
                <a:effectLst/>
                <a:latin typeface="Menlo" panose="020B0609030804020204" pitchFamily="49" charset="0"/>
              </a:rPr>
              <a:t>  </a:t>
            </a:r>
            <a:r>
              <a:rPr lang="en-US" altLang="zh-CN" sz="1100" b="0" i="0" dirty="0">
                <a:effectLst/>
                <a:latin typeface="Menlo" panose="020B0609030804020204" pitchFamily="49" charset="0"/>
              </a:rPr>
              <a:t>%</a:t>
            </a:r>
            <a:r>
              <a:rPr lang="zh-CN" altLang="en-US" sz="1100" b="0" i="0" dirty="0">
                <a:effectLst/>
                <a:latin typeface="Menlo" panose="020B0609030804020204" pitchFamily="49" charset="0"/>
              </a:rPr>
              <a:t> 特征向量 </a:t>
            </a:r>
            <a:r>
              <a:rPr lang="en-US" altLang="zh-CN" sz="1100" b="0" i="0" dirty="0">
                <a:effectLst/>
                <a:latin typeface="Menlo" panose="020B0609030804020204" pitchFamily="49" charset="0"/>
              </a:rPr>
              <a:t>700x54</a:t>
            </a:r>
            <a:endParaRPr lang="en" altLang="zh-CN" sz="1100" b="0" i="0" dirty="0">
              <a:effectLst/>
              <a:latin typeface="Menlo" panose="020B0609030804020204" pitchFamily="49" charset="0"/>
            </a:endParaRPr>
          </a:p>
          <a:p>
            <a:pPr lvl="1"/>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/sqrt(Train_NUM-1);</a:t>
            </a:r>
          </a:p>
          <a:p>
            <a:pPr lvl="1"/>
            <a:r>
              <a:rPr lang="en" altLang="zh-CN" sz="1100" b="0" i="0" dirty="0">
                <a:solidFill>
                  <a:srgbClr val="0E00FF"/>
                </a:solidFill>
                <a:effectLst/>
                <a:latin typeface="Menlo" panose="020B0609030804020204" pitchFamily="49" charset="0"/>
              </a:rPr>
              <a:t>for </a:t>
            </a:r>
            <a:r>
              <a:rPr lang="en" altLang="zh-CN" sz="1100" b="0" i="0" dirty="0">
                <a:effectLst/>
                <a:latin typeface="Menlo" panose="020B0609030804020204" pitchFamily="49" charset="0"/>
              </a:rPr>
              <a:t>k=1:Eigen_NUM</a:t>
            </a:r>
          </a:p>
          <a:p>
            <a:pPr lvl="2"/>
            <a:r>
              <a:rPr lang="en" altLang="zh-CN" sz="1100" b="0" i="0" dirty="0">
                <a:effectLst/>
                <a:latin typeface="Menlo" panose="020B0609030804020204" pitchFamily="49" charset="0"/>
              </a:rPr>
              <a:t>a = </a:t>
            </a:r>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*V(:,k);</a:t>
            </a:r>
          </a:p>
          <a:p>
            <a:pPr lvl="2"/>
            <a:r>
              <a:rPr lang="en" altLang="zh-CN" sz="1100" b="0" i="0" dirty="0">
                <a:effectLst/>
                <a:latin typeface="Menlo" panose="020B0609030804020204" pitchFamily="49" charset="0"/>
              </a:rPr>
              <a:t>b = (1/sqrt(</a:t>
            </a:r>
            <a:r>
              <a:rPr lang="en" altLang="zh-CN" sz="1100" b="0" i="0" dirty="0" err="1">
                <a:effectLst/>
                <a:latin typeface="Menlo" panose="020B0609030804020204" pitchFamily="49" charset="0"/>
              </a:rPr>
              <a:t>disc_value</a:t>
            </a:r>
            <a:r>
              <a:rPr lang="en" altLang="zh-CN" sz="1100" b="0" i="0" dirty="0">
                <a:effectLst/>
                <a:latin typeface="Menlo" panose="020B0609030804020204" pitchFamily="49" charset="0"/>
              </a:rPr>
              <a:t>(k)));</a:t>
            </a:r>
          </a:p>
          <a:p>
            <a:pPr lvl="2"/>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(:,k)=b*a;</a:t>
            </a:r>
          </a:p>
          <a:p>
            <a:pPr lvl="1"/>
            <a:r>
              <a:rPr lang="en" altLang="zh-CN" sz="1100" b="0" i="0" dirty="0">
                <a:solidFill>
                  <a:srgbClr val="0E00FF"/>
                </a:solidFill>
                <a:effectLst/>
                <a:latin typeface="Menlo" panose="020B0609030804020204" pitchFamily="49" charset="0"/>
              </a:rPr>
              <a:t>end</a:t>
            </a:r>
            <a:endParaRPr lang="en" altLang="zh-CN" sz="1100" b="0" i="0" dirty="0">
              <a:effectLst/>
              <a:latin typeface="Menlo" panose="020B0609030804020204" pitchFamily="49" charset="0"/>
            </a:endParaRPr>
          </a:p>
          <a:p>
            <a:r>
              <a:rPr lang="en" altLang="zh-CN" sz="1100" b="0" i="0" dirty="0">
                <a:solidFill>
                  <a:srgbClr val="0E00FF"/>
                </a:solidFill>
                <a:effectLst/>
                <a:latin typeface="Menlo" panose="020B0609030804020204" pitchFamily="49" charset="0"/>
              </a:rPr>
              <a:t>end</a:t>
            </a:r>
            <a:endParaRPr lang="en" altLang="zh-CN" sz="1100" b="0" i="0" dirty="0">
              <a:effectLst/>
              <a:latin typeface="Menlo" panose="020B0609030804020204" pitchFamily="49" charset="0"/>
            </a:endParaRPr>
          </a:p>
        </p:txBody>
      </p:sp>
    </p:spTree>
    <p:extLst>
      <p:ext uri="{BB962C8B-B14F-4D97-AF65-F5344CB8AC3E}">
        <p14:creationId xmlns:p14="http://schemas.microsoft.com/office/powerpoint/2010/main" val="1379905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D1B451AA-0D37-E94A-93F8-1719D493D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146" y="3035586"/>
            <a:ext cx="4629707" cy="1912969"/>
          </a:xfrm>
          <a:prstGeom prst="rect">
            <a:avLst/>
          </a:prstGeom>
        </p:spPr>
      </p:pic>
      <p:pic>
        <p:nvPicPr>
          <p:cNvPr id="7" name="图片 6">
            <a:extLst>
              <a:ext uri="{FF2B5EF4-FFF2-40B4-BE49-F238E27FC236}">
                <a16:creationId xmlns:a16="http://schemas.microsoft.com/office/drawing/2014/main" id="{7DBC5043-B5A5-474C-87A6-02A935754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102" y="915566"/>
            <a:ext cx="4435796" cy="1888265"/>
          </a:xfrm>
          <a:prstGeom prst="rect">
            <a:avLst/>
          </a:prstGeom>
        </p:spPr>
      </p:pic>
    </p:spTree>
    <p:extLst>
      <p:ext uri="{BB962C8B-B14F-4D97-AF65-F5344CB8AC3E}">
        <p14:creationId xmlns:p14="http://schemas.microsoft.com/office/powerpoint/2010/main" val="83499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5" name="图片 4">
            <a:extLst>
              <a:ext uri="{FF2B5EF4-FFF2-40B4-BE49-F238E27FC236}">
                <a16:creationId xmlns:a16="http://schemas.microsoft.com/office/drawing/2014/main" id="{F898BA83-3718-DA44-86C4-225DB4246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818" y="1059582"/>
            <a:ext cx="4974364" cy="3695001"/>
          </a:xfrm>
          <a:prstGeom prst="rect">
            <a:avLst/>
          </a:prstGeom>
        </p:spPr>
      </p:pic>
    </p:spTree>
    <p:extLst>
      <p:ext uri="{BB962C8B-B14F-4D97-AF65-F5344CB8AC3E}">
        <p14:creationId xmlns:p14="http://schemas.microsoft.com/office/powerpoint/2010/main" val="248669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470A3AC2-B69E-F442-808F-D61D6B1EC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9096"/>
            <a:ext cx="4938886" cy="2085307"/>
          </a:xfrm>
          <a:prstGeom prst="rect">
            <a:avLst/>
          </a:prstGeom>
        </p:spPr>
      </p:pic>
      <p:pic>
        <p:nvPicPr>
          <p:cNvPr id="7" name="图片 6">
            <a:extLst>
              <a:ext uri="{FF2B5EF4-FFF2-40B4-BE49-F238E27FC236}">
                <a16:creationId xmlns:a16="http://schemas.microsoft.com/office/drawing/2014/main" id="{43127CAD-9890-B143-8134-9C62250911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560" y="1529096"/>
            <a:ext cx="4218440" cy="2152560"/>
          </a:xfrm>
          <a:prstGeom prst="rect">
            <a:avLst/>
          </a:prstGeom>
        </p:spPr>
      </p:pic>
    </p:spTree>
    <p:extLst>
      <p:ext uri="{BB962C8B-B14F-4D97-AF65-F5344CB8AC3E}">
        <p14:creationId xmlns:p14="http://schemas.microsoft.com/office/powerpoint/2010/main" val="287718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9" name="图片 8">
            <a:extLst>
              <a:ext uri="{FF2B5EF4-FFF2-40B4-BE49-F238E27FC236}">
                <a16:creationId xmlns:a16="http://schemas.microsoft.com/office/drawing/2014/main" id="{FD550EE8-A484-7248-879E-1191B7E6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1104177"/>
            <a:ext cx="4392488" cy="3844378"/>
          </a:xfrm>
          <a:prstGeom prst="rect">
            <a:avLst/>
          </a:prstGeom>
        </p:spPr>
      </p:pic>
    </p:spTree>
    <p:extLst>
      <p:ext uri="{BB962C8B-B14F-4D97-AF65-F5344CB8AC3E}">
        <p14:creationId xmlns:p14="http://schemas.microsoft.com/office/powerpoint/2010/main" val="882280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BA96A06B-16AB-6444-A392-8ACBAD71A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66" y="1414426"/>
            <a:ext cx="4441869" cy="3076469"/>
          </a:xfrm>
          <a:prstGeom prst="rect">
            <a:avLst/>
          </a:prstGeom>
        </p:spPr>
      </p:pic>
      <p:pic>
        <p:nvPicPr>
          <p:cNvPr id="7" name="图片 6">
            <a:extLst>
              <a:ext uri="{FF2B5EF4-FFF2-40B4-BE49-F238E27FC236}">
                <a16:creationId xmlns:a16="http://schemas.microsoft.com/office/drawing/2014/main" id="{463204F5-B24F-EC4E-B6B5-A568E79D68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295481"/>
            <a:ext cx="4163721" cy="3195414"/>
          </a:xfrm>
          <a:prstGeom prst="rect">
            <a:avLst/>
          </a:prstGeom>
        </p:spPr>
      </p:pic>
    </p:spTree>
    <p:extLst>
      <p:ext uri="{BB962C8B-B14F-4D97-AF65-F5344CB8AC3E}">
        <p14:creationId xmlns:p14="http://schemas.microsoft.com/office/powerpoint/2010/main" val="4175397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16A5F2-E52C-469D-6225-32B8BBBC63DA}"/>
              </a:ext>
            </a:extLst>
          </p:cNvPr>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2</a:t>
            </a:fld>
            <a:endParaRPr lang="zh-CN" altLang="en-US" dirty="0">
              <a:solidFill>
                <a:prstClr val="black">
                  <a:tint val="75000"/>
                </a:prstClr>
              </a:solidFill>
            </a:endParaRPr>
          </a:p>
        </p:txBody>
      </p:sp>
      <p:sp>
        <p:nvSpPr>
          <p:cNvPr id="4" name="Rectangle 2">
            <a:extLst>
              <a:ext uri="{FF2B5EF4-FFF2-40B4-BE49-F238E27FC236}">
                <a16:creationId xmlns:a16="http://schemas.microsoft.com/office/drawing/2014/main" id="{56255A93-734C-33B6-F1A5-01914C2F2F83}"/>
              </a:ext>
            </a:extLst>
          </p:cNvPr>
          <p:cNvSpPr txBox="1">
            <a:spLocks noRot="1"/>
          </p:cNvSpPr>
          <p:nvPr/>
        </p:nvSpPr>
        <p:spPr>
          <a:xfrm>
            <a:off x="2555776" y="928118"/>
            <a:ext cx="4824536" cy="3287264"/>
          </a:xfrm>
          <a:prstGeom prst="rect">
            <a:avLst/>
          </a:prstGeom>
          <a:noFill/>
          <a:ln w="9525">
            <a:noFill/>
          </a:ln>
        </p:spPr>
        <p:txBody>
          <a:bodyPr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457200" lvl="0" indent="-457200" eaLnBrk="1" hangingPunct="1">
              <a:lnSpc>
                <a:spcPct val="150000"/>
              </a:lnSpc>
              <a:spcBef>
                <a:spcPct val="0"/>
              </a:spcBef>
              <a:buFont typeface="+mj-lt"/>
              <a:buAutoNum type="arabicPeriod"/>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数学建模算法：插值</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lvl="0" indent="-457200" eaLnBrk="1" hangingPunct="1">
              <a:lnSpc>
                <a:spcPct val="150000"/>
              </a:lnSpc>
              <a:spcBef>
                <a:spcPct val="0"/>
              </a:spcBef>
              <a:buFont typeface="+mj-lt"/>
              <a:buAutoNum type="arabicPeriod"/>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数学建模算法：拟合</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lvl="0" indent="-457200" eaLnBrk="1" hangingPunct="1">
              <a:lnSpc>
                <a:spcPct val="150000"/>
              </a:lnSpc>
              <a:spcBef>
                <a:spcPct val="0"/>
              </a:spcBef>
              <a:buFont typeface="+mj-lt"/>
              <a:buAutoNum type="arabicPeriod"/>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数学建模算法：相关性分析法</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lvl="0" indent="-457200" eaLnBrk="1" hangingPunct="1">
              <a:lnSpc>
                <a:spcPct val="150000"/>
              </a:lnSpc>
              <a:spcBef>
                <a:spcPct val="0"/>
              </a:spcBef>
              <a:buFont typeface="+mj-lt"/>
              <a:buAutoNum type="arabicPeriod"/>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数学建模算法：主成分分析法</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indent="-457200" eaLnBrk="1" hangingPunct="1">
              <a:lnSpc>
                <a:spcPct val="150000"/>
              </a:lnSpc>
              <a:spcBef>
                <a:spcPct val="0"/>
              </a:spcBef>
              <a:buFont typeface="+mj-lt"/>
              <a:buAutoNum type="arabicPeriod"/>
            </a:pP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数学建模算法：聚类分析法</a:t>
            </a:r>
            <a:endParaRPr lang="en-US" altLang="zh-CN"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1749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sp>
        <p:nvSpPr>
          <p:cNvPr id="6" name="文本框 5">
            <a:extLst>
              <a:ext uri="{FF2B5EF4-FFF2-40B4-BE49-F238E27FC236}">
                <a16:creationId xmlns:a16="http://schemas.microsoft.com/office/drawing/2014/main" id="{9F9D854A-7A20-ED48-B15D-779FC8616502}"/>
              </a:ext>
            </a:extLst>
          </p:cNvPr>
          <p:cNvSpPr txBox="1"/>
          <p:nvPr/>
        </p:nvSpPr>
        <p:spPr>
          <a:xfrm>
            <a:off x="395536" y="1131590"/>
            <a:ext cx="8352928" cy="3108543"/>
          </a:xfrm>
          <a:prstGeom prst="rect">
            <a:avLst/>
          </a:prstGeom>
          <a:noFill/>
        </p:spPr>
        <p:txBody>
          <a:bodyPr wrap="square">
            <a:spAutoFit/>
          </a:bodyPr>
          <a:lstStyle/>
          <a:p>
            <a:r>
              <a:rPr lang="en" altLang="zh-CN" sz="1400" b="0" i="0" dirty="0">
                <a:solidFill>
                  <a:srgbClr val="0E00FF"/>
                </a:solidFill>
                <a:effectLst/>
                <a:latin typeface="Menlo" panose="020B0609030804020204" pitchFamily="49" charset="0"/>
              </a:rPr>
              <a:t>function </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Eigen_Vector,Eigen_Value</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Find_K_Max_Eigen</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Matrix,Eigen_NUM</a:t>
            </a:r>
            <a:r>
              <a:rPr lang="en" altLang="zh-CN" sz="1400" b="0" i="0" dirty="0">
                <a:effectLst/>
                <a:latin typeface="Menlo" panose="020B0609030804020204" pitchFamily="49" charset="0"/>
              </a:rPr>
              <a:t>)</a:t>
            </a:r>
          </a:p>
          <a:p>
            <a:r>
              <a:rPr lang="en" altLang="zh-CN" sz="1400" b="0" i="0" dirty="0">
                <a:effectLst/>
                <a:latin typeface="Menlo" panose="020B0609030804020204" pitchFamily="49" charset="0"/>
              </a:rPr>
              <a:t>[NN,NN]=size(Matrix);</a:t>
            </a:r>
          </a:p>
          <a:p>
            <a:r>
              <a:rPr lang="en" altLang="zh-CN" sz="1400" b="0" i="0" dirty="0">
                <a:effectLst/>
                <a:latin typeface="Menlo" panose="020B0609030804020204" pitchFamily="49" charset="0"/>
              </a:rPr>
              <a:t>[V,S]=</a:t>
            </a:r>
            <a:r>
              <a:rPr lang="en" altLang="zh-CN" sz="1400" b="0" i="0" dirty="0" err="1">
                <a:effectLst/>
                <a:latin typeface="Menlo" panose="020B0609030804020204" pitchFamily="49" charset="0"/>
              </a:rPr>
              <a:t>eig</a:t>
            </a:r>
            <a:r>
              <a:rPr lang="en" altLang="zh-CN" sz="1400" b="0" i="0" dirty="0">
                <a:effectLst/>
                <a:latin typeface="Menlo" panose="020B0609030804020204" pitchFamily="49" charset="0"/>
              </a:rPr>
              <a:t>(Matrix); </a:t>
            </a:r>
          </a:p>
          <a:p>
            <a:r>
              <a:rPr lang="en" altLang="zh-CN" sz="1400" b="0" i="0" dirty="0">
                <a:effectLst/>
                <a:latin typeface="Menlo" panose="020B0609030804020204" pitchFamily="49" charset="0"/>
              </a:rPr>
              <a:t>S=</a:t>
            </a:r>
            <a:r>
              <a:rPr lang="en" altLang="zh-CN" sz="1400" b="0" i="0" dirty="0" err="1">
                <a:effectLst/>
                <a:latin typeface="Menlo" panose="020B0609030804020204" pitchFamily="49" charset="0"/>
              </a:rPr>
              <a:t>diag</a:t>
            </a:r>
            <a:r>
              <a:rPr lang="en" altLang="zh-CN" sz="1400" b="0" i="0" dirty="0">
                <a:effectLst/>
                <a:latin typeface="Menlo" panose="020B0609030804020204" pitchFamily="49" charset="0"/>
              </a:rPr>
              <a:t>(S);</a:t>
            </a:r>
          </a:p>
          <a:p>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S,index</a:t>
            </a:r>
            <a:r>
              <a:rPr lang="en" altLang="zh-CN" sz="1400" b="0" i="0" dirty="0">
                <a:effectLst/>
                <a:latin typeface="Menlo" panose="020B0609030804020204" pitchFamily="49" charset="0"/>
              </a:rPr>
              <a:t>]=sort(S);</a:t>
            </a:r>
          </a:p>
          <a:p>
            <a:r>
              <a:rPr lang="en" altLang="zh-CN" sz="1400" b="0" i="0" dirty="0" err="1">
                <a:effectLst/>
                <a:latin typeface="Menlo" panose="020B0609030804020204" pitchFamily="49" charset="0"/>
              </a:rPr>
              <a:t>Eigen_Vector</a:t>
            </a:r>
            <a:r>
              <a:rPr lang="en" altLang="zh-CN" sz="1400" b="0" i="0" dirty="0">
                <a:effectLst/>
                <a:latin typeface="Menlo" panose="020B0609030804020204" pitchFamily="49" charset="0"/>
              </a:rPr>
              <a:t>=zeros(</a:t>
            </a:r>
            <a:r>
              <a:rPr lang="en" altLang="zh-CN" sz="1400" b="0" i="0" dirty="0" err="1">
                <a:effectLst/>
                <a:latin typeface="Menlo" panose="020B0609030804020204" pitchFamily="49" charset="0"/>
              </a:rPr>
              <a:t>NN,Eigen_NUM</a:t>
            </a:r>
            <a:r>
              <a:rPr lang="en" altLang="zh-CN" sz="1400" b="0" i="0" dirty="0">
                <a:effectLst/>
                <a:latin typeface="Menlo" panose="020B0609030804020204" pitchFamily="49" charset="0"/>
              </a:rPr>
              <a:t>);</a:t>
            </a:r>
          </a:p>
          <a:p>
            <a:r>
              <a:rPr lang="en" altLang="zh-CN" sz="1400" b="0" i="0" dirty="0" err="1">
                <a:effectLst/>
                <a:latin typeface="Menlo" panose="020B0609030804020204" pitchFamily="49" charset="0"/>
              </a:rPr>
              <a:t>Eigen_Value</a:t>
            </a:r>
            <a:r>
              <a:rPr lang="en" altLang="zh-CN" sz="1400" b="0" i="0" dirty="0">
                <a:effectLst/>
                <a:latin typeface="Menlo" panose="020B0609030804020204" pitchFamily="49" charset="0"/>
              </a:rPr>
              <a:t>=zeros(1,Eigen_NUM);</a:t>
            </a:r>
          </a:p>
          <a:p>
            <a:endParaRPr lang="en" altLang="zh-CN" sz="1400" b="0" i="0" dirty="0">
              <a:effectLst/>
              <a:latin typeface="Menlo" panose="020B0609030804020204" pitchFamily="49" charset="0"/>
            </a:endParaRPr>
          </a:p>
          <a:p>
            <a:r>
              <a:rPr lang="en" altLang="zh-CN" sz="1400" b="0" i="0" dirty="0">
                <a:effectLst/>
                <a:latin typeface="Menlo" panose="020B0609030804020204" pitchFamily="49" charset="0"/>
              </a:rPr>
              <a:t>p=NN;</a:t>
            </a:r>
          </a:p>
          <a:p>
            <a:r>
              <a:rPr lang="en" altLang="zh-CN" sz="1400" b="0" i="0" dirty="0">
                <a:solidFill>
                  <a:srgbClr val="0E00FF"/>
                </a:solidFill>
                <a:effectLst/>
                <a:latin typeface="Menlo" panose="020B0609030804020204" pitchFamily="49" charset="0"/>
              </a:rPr>
              <a:t>for </a:t>
            </a:r>
            <a:r>
              <a:rPr lang="en" altLang="zh-CN" sz="1400" b="0" i="0" dirty="0">
                <a:effectLst/>
                <a:latin typeface="Menlo" panose="020B0609030804020204" pitchFamily="49" charset="0"/>
              </a:rPr>
              <a:t>t=1:Eigen_NUM</a:t>
            </a:r>
          </a:p>
          <a:p>
            <a:pPr lvl="1"/>
            <a:r>
              <a:rPr lang="en" altLang="zh-CN" sz="1400" b="0" i="0" dirty="0" err="1">
                <a:effectLst/>
                <a:latin typeface="Menlo" panose="020B0609030804020204" pitchFamily="49" charset="0"/>
              </a:rPr>
              <a:t>Eigen_Vector</a:t>
            </a:r>
            <a:r>
              <a:rPr lang="en" altLang="zh-CN" sz="1400" b="0" i="0" dirty="0">
                <a:effectLst/>
                <a:latin typeface="Menlo" panose="020B0609030804020204" pitchFamily="49" charset="0"/>
              </a:rPr>
              <a:t>(:,t)=V(:,index(p));</a:t>
            </a:r>
          </a:p>
          <a:p>
            <a:pPr lvl="1"/>
            <a:r>
              <a:rPr lang="en" altLang="zh-CN" sz="1400" b="0" i="0" dirty="0" err="1">
                <a:effectLst/>
                <a:latin typeface="Menlo" panose="020B0609030804020204" pitchFamily="49" charset="0"/>
              </a:rPr>
              <a:t>Eigen_Value</a:t>
            </a:r>
            <a:r>
              <a:rPr lang="en" altLang="zh-CN" sz="1400" b="0" i="0" dirty="0">
                <a:effectLst/>
                <a:latin typeface="Menlo" panose="020B0609030804020204" pitchFamily="49" charset="0"/>
              </a:rPr>
              <a:t>(t)=S(p);</a:t>
            </a:r>
          </a:p>
          <a:p>
            <a:pPr lvl="1"/>
            <a:r>
              <a:rPr lang="en" altLang="zh-CN" sz="1400" b="0" i="0" dirty="0">
                <a:effectLst/>
                <a:latin typeface="Menlo" panose="020B0609030804020204" pitchFamily="49" charset="0"/>
              </a:rPr>
              <a:t>p=p-1;</a:t>
            </a:r>
          </a:p>
          <a:p>
            <a:r>
              <a:rPr lang="en" altLang="zh-CN" sz="1400" b="0" i="0" dirty="0">
                <a:solidFill>
                  <a:srgbClr val="0E00FF"/>
                </a:solidFill>
                <a:effectLst/>
                <a:latin typeface="Menlo" panose="020B0609030804020204" pitchFamily="49" charset="0"/>
              </a:rPr>
              <a:t>end</a:t>
            </a:r>
            <a:endParaRPr lang="en" altLang="zh-CN" sz="1400" b="0" i="0" dirty="0">
              <a:effectLst/>
              <a:latin typeface="Menlo" panose="020B0609030804020204" pitchFamily="49" charset="0"/>
            </a:endParaRPr>
          </a:p>
        </p:txBody>
      </p:sp>
    </p:spTree>
    <p:extLst>
      <p:ext uri="{BB962C8B-B14F-4D97-AF65-F5344CB8AC3E}">
        <p14:creationId xmlns:p14="http://schemas.microsoft.com/office/powerpoint/2010/main" val="1904196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1138672D-8D2D-034E-9BC6-C4331CAC1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5566"/>
            <a:ext cx="9144000" cy="405528"/>
          </a:xfrm>
          <a:prstGeom prst="rect">
            <a:avLst/>
          </a:prstGeom>
        </p:spPr>
      </p:pic>
      <p:pic>
        <p:nvPicPr>
          <p:cNvPr id="7" name="图片 6">
            <a:extLst>
              <a:ext uri="{FF2B5EF4-FFF2-40B4-BE49-F238E27FC236}">
                <a16:creationId xmlns:a16="http://schemas.microsoft.com/office/drawing/2014/main" id="{C9C92405-6C8E-8142-8B1E-D5AC27CEB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308" y="1726885"/>
            <a:ext cx="4841005" cy="1060889"/>
          </a:xfrm>
          <a:prstGeom prst="rect">
            <a:avLst/>
          </a:prstGeom>
        </p:spPr>
      </p:pic>
      <p:pic>
        <p:nvPicPr>
          <p:cNvPr id="9" name="图片 8">
            <a:extLst>
              <a:ext uri="{FF2B5EF4-FFF2-40B4-BE49-F238E27FC236}">
                <a16:creationId xmlns:a16="http://schemas.microsoft.com/office/drawing/2014/main" id="{F1933301-FCD6-9549-AEB7-833A496E68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1840" y="1726885"/>
            <a:ext cx="740556" cy="1060889"/>
          </a:xfrm>
          <a:prstGeom prst="rect">
            <a:avLst/>
          </a:prstGeom>
        </p:spPr>
      </p:pic>
      <p:pic>
        <p:nvPicPr>
          <p:cNvPr id="11" name="图片 10">
            <a:extLst>
              <a:ext uri="{FF2B5EF4-FFF2-40B4-BE49-F238E27FC236}">
                <a16:creationId xmlns:a16="http://schemas.microsoft.com/office/drawing/2014/main" id="{458D0C95-A067-4042-9BE1-7C31AA132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87" y="1487513"/>
            <a:ext cx="1810009" cy="3182112"/>
          </a:xfrm>
          <a:prstGeom prst="rect">
            <a:avLst/>
          </a:prstGeom>
        </p:spPr>
      </p:pic>
      <p:pic>
        <p:nvPicPr>
          <p:cNvPr id="13" name="图片 12">
            <a:extLst>
              <a:ext uri="{FF2B5EF4-FFF2-40B4-BE49-F238E27FC236}">
                <a16:creationId xmlns:a16="http://schemas.microsoft.com/office/drawing/2014/main" id="{920D1EBC-81C0-BF41-B0DE-7A0CABDF7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2118" y="3078569"/>
            <a:ext cx="800193" cy="1060889"/>
          </a:xfrm>
          <a:prstGeom prst="rect">
            <a:avLst/>
          </a:prstGeom>
        </p:spPr>
      </p:pic>
      <p:pic>
        <p:nvPicPr>
          <p:cNvPr id="15" name="图片 14">
            <a:extLst>
              <a:ext uri="{FF2B5EF4-FFF2-40B4-BE49-F238E27FC236}">
                <a16:creationId xmlns:a16="http://schemas.microsoft.com/office/drawing/2014/main" id="{4CCC20C7-B66C-5345-8AFC-5BC02AE3D5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9580" y="1726885"/>
            <a:ext cx="786126" cy="1060889"/>
          </a:xfrm>
          <a:prstGeom prst="rect">
            <a:avLst/>
          </a:prstGeom>
        </p:spPr>
      </p:pic>
      <p:sp>
        <p:nvSpPr>
          <p:cNvPr id="16" name="等于 15">
            <a:extLst>
              <a:ext uri="{FF2B5EF4-FFF2-40B4-BE49-F238E27FC236}">
                <a16:creationId xmlns:a16="http://schemas.microsoft.com/office/drawing/2014/main" id="{BF72BDAC-9481-3248-A3E8-64893A7B506C}"/>
              </a:ext>
            </a:extLst>
          </p:cNvPr>
          <p:cNvSpPr/>
          <p:nvPr/>
        </p:nvSpPr>
        <p:spPr>
          <a:xfrm>
            <a:off x="2763753" y="2077309"/>
            <a:ext cx="360040" cy="36004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7" name="加号 16">
            <a:extLst>
              <a:ext uri="{FF2B5EF4-FFF2-40B4-BE49-F238E27FC236}">
                <a16:creationId xmlns:a16="http://schemas.microsoft.com/office/drawing/2014/main" id="{26DD2318-B914-F14A-B972-29AFF5D034EB}"/>
              </a:ext>
            </a:extLst>
          </p:cNvPr>
          <p:cNvSpPr/>
          <p:nvPr/>
        </p:nvSpPr>
        <p:spPr>
          <a:xfrm>
            <a:off x="3872396" y="2050618"/>
            <a:ext cx="360040" cy="38642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30C15D79-A350-134A-922A-CC9980DEBA10}"/>
              </a:ext>
            </a:extLst>
          </p:cNvPr>
          <p:cNvSpPr txBox="1"/>
          <p:nvPr/>
        </p:nvSpPr>
        <p:spPr>
          <a:xfrm>
            <a:off x="1969580" y="4382504"/>
            <a:ext cx="6850892" cy="769441"/>
          </a:xfrm>
          <a:prstGeom prst="rect">
            <a:avLst/>
          </a:prstGeom>
          <a:noFill/>
        </p:spPr>
        <p:txBody>
          <a:bodyPr wrap="square">
            <a:spAutoFit/>
          </a:bodyPr>
          <a:lstStyle/>
          <a:p>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 = 1;</a:t>
            </a:r>
          </a:p>
          <a:p>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sample_reconstruction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Mean_Image</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a:t>
            </a:r>
          </a:p>
          <a:p>
            <a:r>
              <a:rPr lang="en" altLang="zh-CN" sz="1100" b="0" i="0" dirty="0">
                <a:effectLst/>
                <a:latin typeface="Menlo" panose="020B0609030804020204" pitchFamily="49" charset="0"/>
              </a:rPr>
              <a:t>samples = reshape(sample_reconstruction,60,43);</a:t>
            </a:r>
          </a:p>
        </p:txBody>
      </p:sp>
      <p:pic>
        <p:nvPicPr>
          <p:cNvPr id="21" name="图片 20">
            <a:extLst>
              <a:ext uri="{FF2B5EF4-FFF2-40B4-BE49-F238E27FC236}">
                <a16:creationId xmlns:a16="http://schemas.microsoft.com/office/drawing/2014/main" id="{0D3044C3-F4BE-0842-B63A-9E204B7CE7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10421" y="3073938"/>
            <a:ext cx="758312" cy="1060889"/>
          </a:xfrm>
          <a:prstGeom prst="rect">
            <a:avLst/>
          </a:prstGeom>
        </p:spPr>
      </p:pic>
    </p:spTree>
    <p:extLst>
      <p:ext uri="{BB962C8B-B14F-4D97-AF65-F5344CB8AC3E}">
        <p14:creationId xmlns:p14="http://schemas.microsoft.com/office/powerpoint/2010/main" val="3011525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1138672D-8D2D-034E-9BC6-C4331CAC1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5566"/>
            <a:ext cx="9144000" cy="405528"/>
          </a:xfrm>
          <a:prstGeom prst="rect">
            <a:avLst/>
          </a:prstGeom>
        </p:spPr>
      </p:pic>
      <p:pic>
        <p:nvPicPr>
          <p:cNvPr id="7" name="图片 6">
            <a:extLst>
              <a:ext uri="{FF2B5EF4-FFF2-40B4-BE49-F238E27FC236}">
                <a16:creationId xmlns:a16="http://schemas.microsoft.com/office/drawing/2014/main" id="{C9C92405-6C8E-8142-8B1E-D5AC27CEB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308" y="1726885"/>
            <a:ext cx="4841005" cy="1060889"/>
          </a:xfrm>
          <a:prstGeom prst="rect">
            <a:avLst/>
          </a:prstGeom>
        </p:spPr>
      </p:pic>
      <p:pic>
        <p:nvPicPr>
          <p:cNvPr id="9" name="图片 8">
            <a:extLst>
              <a:ext uri="{FF2B5EF4-FFF2-40B4-BE49-F238E27FC236}">
                <a16:creationId xmlns:a16="http://schemas.microsoft.com/office/drawing/2014/main" id="{F1933301-FCD6-9549-AEB7-833A496E68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1840" y="1726885"/>
            <a:ext cx="740556" cy="1060889"/>
          </a:xfrm>
          <a:prstGeom prst="rect">
            <a:avLst/>
          </a:prstGeom>
        </p:spPr>
      </p:pic>
      <p:pic>
        <p:nvPicPr>
          <p:cNvPr id="11" name="图片 10">
            <a:extLst>
              <a:ext uri="{FF2B5EF4-FFF2-40B4-BE49-F238E27FC236}">
                <a16:creationId xmlns:a16="http://schemas.microsoft.com/office/drawing/2014/main" id="{458D0C95-A067-4042-9BE1-7C31AA132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87" y="1487513"/>
            <a:ext cx="1810009" cy="3182112"/>
          </a:xfrm>
          <a:prstGeom prst="rect">
            <a:avLst/>
          </a:prstGeom>
        </p:spPr>
      </p:pic>
      <p:pic>
        <p:nvPicPr>
          <p:cNvPr id="13" name="图片 12">
            <a:extLst>
              <a:ext uri="{FF2B5EF4-FFF2-40B4-BE49-F238E27FC236}">
                <a16:creationId xmlns:a16="http://schemas.microsoft.com/office/drawing/2014/main" id="{920D1EBC-81C0-BF41-B0DE-7A0CABDF734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15235" y="3078569"/>
            <a:ext cx="773958" cy="1060889"/>
          </a:xfrm>
          <a:prstGeom prst="rect">
            <a:avLst/>
          </a:prstGeom>
        </p:spPr>
      </p:pic>
      <p:pic>
        <p:nvPicPr>
          <p:cNvPr id="15" name="图片 14">
            <a:extLst>
              <a:ext uri="{FF2B5EF4-FFF2-40B4-BE49-F238E27FC236}">
                <a16:creationId xmlns:a16="http://schemas.microsoft.com/office/drawing/2014/main" id="{4CCC20C7-B66C-5345-8AFC-5BC02AE3D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84297" y="1726885"/>
            <a:ext cx="756691" cy="1060889"/>
          </a:xfrm>
          <a:prstGeom prst="rect">
            <a:avLst/>
          </a:prstGeom>
        </p:spPr>
      </p:pic>
      <p:sp>
        <p:nvSpPr>
          <p:cNvPr id="16" name="等于 15">
            <a:extLst>
              <a:ext uri="{FF2B5EF4-FFF2-40B4-BE49-F238E27FC236}">
                <a16:creationId xmlns:a16="http://schemas.microsoft.com/office/drawing/2014/main" id="{BF72BDAC-9481-3248-A3E8-64893A7B506C}"/>
              </a:ext>
            </a:extLst>
          </p:cNvPr>
          <p:cNvSpPr/>
          <p:nvPr/>
        </p:nvSpPr>
        <p:spPr>
          <a:xfrm>
            <a:off x="2763753" y="2077309"/>
            <a:ext cx="360040" cy="36004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7" name="加号 16">
            <a:extLst>
              <a:ext uri="{FF2B5EF4-FFF2-40B4-BE49-F238E27FC236}">
                <a16:creationId xmlns:a16="http://schemas.microsoft.com/office/drawing/2014/main" id="{26DD2318-B914-F14A-B972-29AFF5D034EB}"/>
              </a:ext>
            </a:extLst>
          </p:cNvPr>
          <p:cNvSpPr/>
          <p:nvPr/>
        </p:nvSpPr>
        <p:spPr>
          <a:xfrm>
            <a:off x="3872396" y="2050618"/>
            <a:ext cx="360040" cy="38642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30C15D79-A350-134A-922A-CC9980DEBA10}"/>
              </a:ext>
            </a:extLst>
          </p:cNvPr>
          <p:cNvSpPr txBox="1"/>
          <p:nvPr/>
        </p:nvSpPr>
        <p:spPr>
          <a:xfrm>
            <a:off x="1969580" y="4382504"/>
            <a:ext cx="6850892" cy="769441"/>
          </a:xfrm>
          <a:prstGeom prst="rect">
            <a:avLst/>
          </a:prstGeom>
          <a:noFill/>
        </p:spPr>
        <p:txBody>
          <a:bodyPr wrap="square">
            <a:spAutoFit/>
          </a:bodyPr>
          <a:lstStyle/>
          <a:p>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 = 8;</a:t>
            </a:r>
          </a:p>
          <a:p>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sample_reconstruction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Mean_Image</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a:t>
            </a:r>
          </a:p>
          <a:p>
            <a:r>
              <a:rPr lang="en" altLang="zh-CN" sz="1100" b="0" i="0" dirty="0">
                <a:effectLst/>
                <a:latin typeface="Menlo" panose="020B0609030804020204" pitchFamily="49" charset="0"/>
              </a:rPr>
              <a:t>samples = reshape(sample_reconstruction,60,43);</a:t>
            </a:r>
          </a:p>
        </p:txBody>
      </p:sp>
      <p:pic>
        <p:nvPicPr>
          <p:cNvPr id="21" name="图片 20">
            <a:extLst>
              <a:ext uri="{FF2B5EF4-FFF2-40B4-BE49-F238E27FC236}">
                <a16:creationId xmlns:a16="http://schemas.microsoft.com/office/drawing/2014/main" id="{0D3044C3-F4BE-0842-B63A-9E204B7CE77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210421" y="3087184"/>
            <a:ext cx="758312" cy="1034396"/>
          </a:xfrm>
          <a:prstGeom prst="rect">
            <a:avLst/>
          </a:prstGeom>
        </p:spPr>
      </p:pic>
    </p:spTree>
    <p:extLst>
      <p:ext uri="{BB962C8B-B14F-4D97-AF65-F5344CB8AC3E}">
        <p14:creationId xmlns:p14="http://schemas.microsoft.com/office/powerpoint/2010/main" val="23693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1138672D-8D2D-034E-9BC6-C4331CAC1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5566"/>
            <a:ext cx="9144000" cy="405528"/>
          </a:xfrm>
          <a:prstGeom prst="rect">
            <a:avLst/>
          </a:prstGeom>
        </p:spPr>
      </p:pic>
      <p:pic>
        <p:nvPicPr>
          <p:cNvPr id="7" name="图片 6">
            <a:extLst>
              <a:ext uri="{FF2B5EF4-FFF2-40B4-BE49-F238E27FC236}">
                <a16:creationId xmlns:a16="http://schemas.microsoft.com/office/drawing/2014/main" id="{C9C92405-6C8E-8142-8B1E-D5AC27CEB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308" y="1726885"/>
            <a:ext cx="4841005" cy="1060889"/>
          </a:xfrm>
          <a:prstGeom prst="rect">
            <a:avLst/>
          </a:prstGeom>
        </p:spPr>
      </p:pic>
      <p:pic>
        <p:nvPicPr>
          <p:cNvPr id="9" name="图片 8">
            <a:extLst>
              <a:ext uri="{FF2B5EF4-FFF2-40B4-BE49-F238E27FC236}">
                <a16:creationId xmlns:a16="http://schemas.microsoft.com/office/drawing/2014/main" id="{F1933301-FCD6-9549-AEB7-833A496E68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1840" y="1726885"/>
            <a:ext cx="740556" cy="1060889"/>
          </a:xfrm>
          <a:prstGeom prst="rect">
            <a:avLst/>
          </a:prstGeom>
        </p:spPr>
      </p:pic>
      <p:pic>
        <p:nvPicPr>
          <p:cNvPr id="11" name="图片 10">
            <a:extLst>
              <a:ext uri="{FF2B5EF4-FFF2-40B4-BE49-F238E27FC236}">
                <a16:creationId xmlns:a16="http://schemas.microsoft.com/office/drawing/2014/main" id="{458D0C95-A067-4042-9BE1-7C31AA132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87" y="1487513"/>
            <a:ext cx="1810009" cy="3182112"/>
          </a:xfrm>
          <a:prstGeom prst="rect">
            <a:avLst/>
          </a:prstGeom>
        </p:spPr>
      </p:pic>
      <p:pic>
        <p:nvPicPr>
          <p:cNvPr id="13" name="图片 12">
            <a:extLst>
              <a:ext uri="{FF2B5EF4-FFF2-40B4-BE49-F238E27FC236}">
                <a16:creationId xmlns:a16="http://schemas.microsoft.com/office/drawing/2014/main" id="{920D1EBC-81C0-BF41-B0DE-7A0CABDF734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16082" y="3078569"/>
            <a:ext cx="772264" cy="1060889"/>
          </a:xfrm>
          <a:prstGeom prst="rect">
            <a:avLst/>
          </a:prstGeom>
        </p:spPr>
      </p:pic>
      <p:pic>
        <p:nvPicPr>
          <p:cNvPr id="15" name="图片 14">
            <a:extLst>
              <a:ext uri="{FF2B5EF4-FFF2-40B4-BE49-F238E27FC236}">
                <a16:creationId xmlns:a16="http://schemas.microsoft.com/office/drawing/2014/main" id="{4CCC20C7-B66C-5345-8AFC-5BC02AE3D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84297" y="1734322"/>
            <a:ext cx="756691" cy="1046014"/>
          </a:xfrm>
          <a:prstGeom prst="rect">
            <a:avLst/>
          </a:prstGeom>
        </p:spPr>
      </p:pic>
      <p:sp>
        <p:nvSpPr>
          <p:cNvPr id="16" name="等于 15">
            <a:extLst>
              <a:ext uri="{FF2B5EF4-FFF2-40B4-BE49-F238E27FC236}">
                <a16:creationId xmlns:a16="http://schemas.microsoft.com/office/drawing/2014/main" id="{BF72BDAC-9481-3248-A3E8-64893A7B506C}"/>
              </a:ext>
            </a:extLst>
          </p:cNvPr>
          <p:cNvSpPr/>
          <p:nvPr/>
        </p:nvSpPr>
        <p:spPr>
          <a:xfrm>
            <a:off x="2763753" y="2077309"/>
            <a:ext cx="360040" cy="36004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7" name="加号 16">
            <a:extLst>
              <a:ext uri="{FF2B5EF4-FFF2-40B4-BE49-F238E27FC236}">
                <a16:creationId xmlns:a16="http://schemas.microsoft.com/office/drawing/2014/main" id="{26DD2318-B914-F14A-B972-29AFF5D034EB}"/>
              </a:ext>
            </a:extLst>
          </p:cNvPr>
          <p:cNvSpPr/>
          <p:nvPr/>
        </p:nvSpPr>
        <p:spPr>
          <a:xfrm>
            <a:off x="3872396" y="2050618"/>
            <a:ext cx="360040" cy="38642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30C15D79-A350-134A-922A-CC9980DEBA10}"/>
              </a:ext>
            </a:extLst>
          </p:cNvPr>
          <p:cNvSpPr txBox="1"/>
          <p:nvPr/>
        </p:nvSpPr>
        <p:spPr>
          <a:xfrm>
            <a:off x="1969580" y="4382504"/>
            <a:ext cx="6850892" cy="769441"/>
          </a:xfrm>
          <a:prstGeom prst="rect">
            <a:avLst/>
          </a:prstGeom>
          <a:noFill/>
        </p:spPr>
        <p:txBody>
          <a:bodyPr wrap="square">
            <a:spAutoFit/>
          </a:bodyPr>
          <a:lstStyle/>
          <a:p>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 = 448;</a:t>
            </a:r>
          </a:p>
          <a:p>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sample_reconstruction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Mean_Image</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a:t>
            </a:r>
          </a:p>
          <a:p>
            <a:r>
              <a:rPr lang="en" altLang="zh-CN" sz="1100" b="0" i="0" dirty="0">
                <a:effectLst/>
                <a:latin typeface="Menlo" panose="020B0609030804020204" pitchFamily="49" charset="0"/>
              </a:rPr>
              <a:t>samples = reshape(sample_reconstruction,60,43);</a:t>
            </a:r>
          </a:p>
        </p:txBody>
      </p:sp>
      <p:pic>
        <p:nvPicPr>
          <p:cNvPr id="21" name="图片 20">
            <a:extLst>
              <a:ext uri="{FF2B5EF4-FFF2-40B4-BE49-F238E27FC236}">
                <a16:creationId xmlns:a16="http://schemas.microsoft.com/office/drawing/2014/main" id="{0D3044C3-F4BE-0842-B63A-9E204B7CE77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217492" y="3087184"/>
            <a:ext cx="744169" cy="1034396"/>
          </a:xfrm>
          <a:prstGeom prst="rect">
            <a:avLst/>
          </a:prstGeom>
        </p:spPr>
      </p:pic>
    </p:spTree>
    <p:extLst>
      <p:ext uri="{BB962C8B-B14F-4D97-AF65-F5344CB8AC3E}">
        <p14:creationId xmlns:p14="http://schemas.microsoft.com/office/powerpoint/2010/main" val="1778217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264696"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如果计算协方差矩阵的时候不减去均值？</a:t>
            </a:r>
          </a:p>
        </p:txBody>
      </p:sp>
      <p:pic>
        <p:nvPicPr>
          <p:cNvPr id="7" name="图片 6">
            <a:extLst>
              <a:ext uri="{FF2B5EF4-FFF2-40B4-BE49-F238E27FC236}">
                <a16:creationId xmlns:a16="http://schemas.microsoft.com/office/drawing/2014/main" id="{C9C92405-6C8E-8142-8B1E-D5AC27CEB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203598"/>
            <a:ext cx="4841005" cy="1060889"/>
          </a:xfrm>
          <a:prstGeom prst="rect">
            <a:avLst/>
          </a:prstGeom>
        </p:spPr>
      </p:pic>
      <p:pic>
        <p:nvPicPr>
          <p:cNvPr id="9" name="图片 8">
            <a:extLst>
              <a:ext uri="{FF2B5EF4-FFF2-40B4-BE49-F238E27FC236}">
                <a16:creationId xmlns:a16="http://schemas.microsoft.com/office/drawing/2014/main" id="{F1933301-FCD6-9549-AEB7-833A496E6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372" y="1203598"/>
            <a:ext cx="740556" cy="1060889"/>
          </a:xfrm>
          <a:prstGeom prst="rect">
            <a:avLst/>
          </a:prstGeom>
        </p:spPr>
      </p:pic>
      <p:sp>
        <p:nvSpPr>
          <p:cNvPr id="17" name="加号 16">
            <a:extLst>
              <a:ext uri="{FF2B5EF4-FFF2-40B4-BE49-F238E27FC236}">
                <a16:creationId xmlns:a16="http://schemas.microsoft.com/office/drawing/2014/main" id="{26DD2318-B914-F14A-B972-29AFF5D034EB}"/>
              </a:ext>
            </a:extLst>
          </p:cNvPr>
          <p:cNvSpPr/>
          <p:nvPr/>
        </p:nvSpPr>
        <p:spPr>
          <a:xfrm>
            <a:off x="2726928" y="1527331"/>
            <a:ext cx="360040" cy="38642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C172A0F7-E268-2C45-BC15-C15CCA7336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968" y="3229741"/>
            <a:ext cx="4890306" cy="1060890"/>
          </a:xfrm>
          <a:prstGeom prst="rect">
            <a:avLst/>
          </a:prstGeom>
        </p:spPr>
      </p:pic>
      <p:sp>
        <p:nvSpPr>
          <p:cNvPr id="8" name="文本框 7">
            <a:extLst>
              <a:ext uri="{FF2B5EF4-FFF2-40B4-BE49-F238E27FC236}">
                <a16:creationId xmlns:a16="http://schemas.microsoft.com/office/drawing/2014/main" id="{C7F1971C-DC47-0D46-BD5B-A753171B69A9}"/>
              </a:ext>
            </a:extLst>
          </p:cNvPr>
          <p:cNvSpPr txBox="1"/>
          <p:nvPr/>
        </p:nvSpPr>
        <p:spPr>
          <a:xfrm>
            <a:off x="207465" y="3577414"/>
            <a:ext cx="2723823" cy="369332"/>
          </a:xfrm>
          <a:prstGeom prst="rect">
            <a:avLst/>
          </a:prstGeom>
          <a:noFill/>
        </p:spPr>
        <p:txBody>
          <a:bodyPr wrap="none" rtlCol="0">
            <a:spAutoFit/>
          </a:bodyPr>
          <a:lstStyle/>
          <a:p>
            <a:r>
              <a:rPr kumimoji="1" lang="zh-CN" altLang="en-US" dirty="0"/>
              <a:t>不减去均值得到的特征脸</a:t>
            </a:r>
          </a:p>
        </p:txBody>
      </p:sp>
    </p:spTree>
    <p:extLst>
      <p:ext uri="{BB962C8B-B14F-4D97-AF65-F5344CB8AC3E}">
        <p14:creationId xmlns:p14="http://schemas.microsoft.com/office/powerpoint/2010/main" val="334379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6" name="图片 5">
            <a:extLst>
              <a:ext uri="{FF2B5EF4-FFF2-40B4-BE49-F238E27FC236}">
                <a16:creationId xmlns:a16="http://schemas.microsoft.com/office/drawing/2014/main" id="{13C84C22-4635-3845-852E-35EEE7636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71" y="932488"/>
            <a:ext cx="4896009" cy="927209"/>
          </a:xfrm>
          <a:prstGeom prst="rect">
            <a:avLst/>
          </a:prstGeom>
        </p:spPr>
      </p:pic>
      <p:pic>
        <p:nvPicPr>
          <p:cNvPr id="10" name="图片 9">
            <a:extLst>
              <a:ext uri="{FF2B5EF4-FFF2-40B4-BE49-F238E27FC236}">
                <a16:creationId xmlns:a16="http://schemas.microsoft.com/office/drawing/2014/main" id="{7AF9919C-6A22-624C-A594-AACE36278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584" y="1296583"/>
            <a:ext cx="3361432" cy="986205"/>
          </a:xfrm>
          <a:prstGeom prst="rect">
            <a:avLst/>
          </a:prstGeom>
        </p:spPr>
      </p:pic>
      <p:pic>
        <p:nvPicPr>
          <p:cNvPr id="12" name="图片 11">
            <a:extLst>
              <a:ext uri="{FF2B5EF4-FFF2-40B4-BE49-F238E27FC236}">
                <a16:creationId xmlns:a16="http://schemas.microsoft.com/office/drawing/2014/main" id="{AAB48D3B-0E62-ED4D-B979-81929A8E9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851" y="2481878"/>
            <a:ext cx="1918897" cy="2061267"/>
          </a:xfrm>
          <a:prstGeom prst="rect">
            <a:avLst/>
          </a:prstGeom>
        </p:spPr>
      </p:pic>
      <p:pic>
        <p:nvPicPr>
          <p:cNvPr id="13" name="图片 12">
            <a:extLst>
              <a:ext uri="{FF2B5EF4-FFF2-40B4-BE49-F238E27FC236}">
                <a16:creationId xmlns:a16="http://schemas.microsoft.com/office/drawing/2014/main" id="{CAF5DBBC-C8A7-4B4F-8836-EDC852BD0DB5}"/>
              </a:ext>
            </a:extLst>
          </p:cNvPr>
          <p:cNvPicPr>
            <a:picLocks noChangeAspect="1"/>
          </p:cNvPicPr>
          <p:nvPr/>
        </p:nvPicPr>
        <p:blipFill>
          <a:blip r:embed="rId6"/>
          <a:stretch>
            <a:fillRect/>
          </a:stretch>
        </p:blipFill>
        <p:spPr>
          <a:xfrm>
            <a:off x="820667" y="1935569"/>
            <a:ext cx="3672853" cy="2892727"/>
          </a:xfrm>
          <a:prstGeom prst="rect">
            <a:avLst/>
          </a:prstGeom>
        </p:spPr>
      </p:pic>
      <p:pic>
        <p:nvPicPr>
          <p:cNvPr id="4" name="图片 3">
            <a:extLst>
              <a:ext uri="{FF2B5EF4-FFF2-40B4-BE49-F238E27FC236}">
                <a16:creationId xmlns:a16="http://schemas.microsoft.com/office/drawing/2014/main" id="{817E75D4-B836-8D4A-8331-F54DB1212C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075" y="1935569"/>
            <a:ext cx="5401045" cy="1272362"/>
          </a:xfrm>
          <a:prstGeom prst="rect">
            <a:avLst/>
          </a:prstGeom>
        </p:spPr>
      </p:pic>
      <p:pic>
        <p:nvPicPr>
          <p:cNvPr id="8" name="图片 7">
            <a:extLst>
              <a:ext uri="{FF2B5EF4-FFF2-40B4-BE49-F238E27FC236}">
                <a16:creationId xmlns:a16="http://schemas.microsoft.com/office/drawing/2014/main" id="{3A44B2ED-5A47-9C49-ABA0-C7CC07C874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36" y="3512512"/>
            <a:ext cx="5256584" cy="1032543"/>
          </a:xfrm>
          <a:prstGeom prst="rect">
            <a:avLst/>
          </a:prstGeom>
        </p:spPr>
      </p:pic>
    </p:spTree>
    <p:extLst>
      <p:ext uri="{BB962C8B-B14F-4D97-AF65-F5344CB8AC3E}">
        <p14:creationId xmlns:p14="http://schemas.microsoft.com/office/powerpoint/2010/main" val="279862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5" name="图片 4">
            <a:extLst>
              <a:ext uri="{FF2B5EF4-FFF2-40B4-BE49-F238E27FC236}">
                <a16:creationId xmlns:a16="http://schemas.microsoft.com/office/drawing/2014/main" id="{8032C655-D8AE-8345-9D11-71B5AB63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37" y="1028700"/>
            <a:ext cx="4051300" cy="3086100"/>
          </a:xfrm>
          <a:prstGeom prst="rect">
            <a:avLst/>
          </a:prstGeom>
        </p:spPr>
      </p:pic>
      <p:pic>
        <p:nvPicPr>
          <p:cNvPr id="9" name="图片 8">
            <a:extLst>
              <a:ext uri="{FF2B5EF4-FFF2-40B4-BE49-F238E27FC236}">
                <a16:creationId xmlns:a16="http://schemas.microsoft.com/office/drawing/2014/main" id="{CBB1A52E-6DD3-C742-91E1-AE8B3145B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803" y="1491630"/>
            <a:ext cx="4608860" cy="2526010"/>
          </a:xfrm>
          <a:prstGeom prst="rect">
            <a:avLst/>
          </a:prstGeom>
        </p:spPr>
      </p:pic>
    </p:spTree>
    <p:extLst>
      <p:ext uri="{BB962C8B-B14F-4D97-AF65-F5344CB8AC3E}">
        <p14:creationId xmlns:p14="http://schemas.microsoft.com/office/powerpoint/2010/main" val="1614702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30908B-2BDC-7F4A-8999-8F1F35568C69}"/>
              </a:ext>
            </a:extLst>
          </p:cNvPr>
          <p:cNvPicPr>
            <a:picLocks noChangeAspect="1"/>
          </p:cNvPicPr>
          <p:nvPr/>
        </p:nvPicPr>
        <p:blipFill>
          <a:blip r:embed="rId3"/>
          <a:stretch>
            <a:fillRect/>
          </a:stretch>
        </p:blipFill>
        <p:spPr>
          <a:xfrm>
            <a:off x="0" y="0"/>
            <a:ext cx="3779912" cy="1702066"/>
          </a:xfrm>
          <a:prstGeom prst="rect">
            <a:avLst/>
          </a:prstGeom>
        </p:spPr>
      </p:pic>
      <p:pic>
        <p:nvPicPr>
          <p:cNvPr id="4" name="图片 3">
            <a:extLst>
              <a:ext uri="{FF2B5EF4-FFF2-40B4-BE49-F238E27FC236}">
                <a16:creationId xmlns:a16="http://schemas.microsoft.com/office/drawing/2014/main" id="{4D667D92-10E4-D541-B2C4-2A456C4EB663}"/>
              </a:ext>
            </a:extLst>
          </p:cNvPr>
          <p:cNvPicPr>
            <a:picLocks noChangeAspect="1"/>
          </p:cNvPicPr>
          <p:nvPr/>
        </p:nvPicPr>
        <p:blipFill>
          <a:blip r:embed="rId4"/>
          <a:stretch>
            <a:fillRect/>
          </a:stretch>
        </p:blipFill>
        <p:spPr>
          <a:xfrm>
            <a:off x="-34846" y="1702066"/>
            <a:ext cx="2284504" cy="3439152"/>
          </a:xfrm>
          <a:prstGeom prst="rect">
            <a:avLst/>
          </a:prstGeom>
        </p:spPr>
      </p:pic>
      <p:pic>
        <p:nvPicPr>
          <p:cNvPr id="6" name="图片 5">
            <a:extLst>
              <a:ext uri="{FF2B5EF4-FFF2-40B4-BE49-F238E27FC236}">
                <a16:creationId xmlns:a16="http://schemas.microsoft.com/office/drawing/2014/main" id="{2E77A5AF-11C5-484E-9861-B6A8C6296415}"/>
              </a:ext>
            </a:extLst>
          </p:cNvPr>
          <p:cNvPicPr>
            <a:picLocks noChangeAspect="1"/>
          </p:cNvPicPr>
          <p:nvPr/>
        </p:nvPicPr>
        <p:blipFill>
          <a:blip r:embed="rId5"/>
          <a:stretch>
            <a:fillRect/>
          </a:stretch>
        </p:blipFill>
        <p:spPr>
          <a:xfrm>
            <a:off x="6372201" y="924160"/>
            <a:ext cx="2771800" cy="4241497"/>
          </a:xfrm>
          <a:prstGeom prst="rect">
            <a:avLst/>
          </a:prstGeom>
        </p:spPr>
      </p:pic>
      <p:pic>
        <p:nvPicPr>
          <p:cNvPr id="7" name="图片 6">
            <a:extLst>
              <a:ext uri="{FF2B5EF4-FFF2-40B4-BE49-F238E27FC236}">
                <a16:creationId xmlns:a16="http://schemas.microsoft.com/office/drawing/2014/main" id="{4C3BC06E-319F-7145-895D-DEC27EC689AB}"/>
              </a:ext>
            </a:extLst>
          </p:cNvPr>
          <p:cNvPicPr>
            <a:picLocks noChangeAspect="1"/>
          </p:cNvPicPr>
          <p:nvPr/>
        </p:nvPicPr>
        <p:blipFill>
          <a:blip r:embed="rId6"/>
          <a:stretch>
            <a:fillRect/>
          </a:stretch>
        </p:blipFill>
        <p:spPr>
          <a:xfrm>
            <a:off x="2172569" y="2266020"/>
            <a:ext cx="2168085" cy="2887418"/>
          </a:xfrm>
          <a:prstGeom prst="rect">
            <a:avLst/>
          </a:prstGeom>
        </p:spPr>
      </p:pic>
      <p:pic>
        <p:nvPicPr>
          <p:cNvPr id="8" name="图片 7">
            <a:extLst>
              <a:ext uri="{FF2B5EF4-FFF2-40B4-BE49-F238E27FC236}">
                <a16:creationId xmlns:a16="http://schemas.microsoft.com/office/drawing/2014/main" id="{636231E2-EC46-1142-BC04-CDE90B158A63}"/>
              </a:ext>
            </a:extLst>
          </p:cNvPr>
          <p:cNvPicPr>
            <a:picLocks noChangeAspect="1"/>
          </p:cNvPicPr>
          <p:nvPr/>
        </p:nvPicPr>
        <p:blipFill>
          <a:blip r:embed="rId7"/>
          <a:stretch>
            <a:fillRect/>
          </a:stretch>
        </p:blipFill>
        <p:spPr>
          <a:xfrm>
            <a:off x="4281205" y="1561356"/>
            <a:ext cx="2168085" cy="3579862"/>
          </a:xfrm>
          <a:prstGeom prst="rect">
            <a:avLst/>
          </a:prstGeom>
        </p:spPr>
      </p:pic>
    </p:spTree>
    <p:extLst>
      <p:ext uri="{BB962C8B-B14F-4D97-AF65-F5344CB8AC3E}">
        <p14:creationId xmlns:p14="http://schemas.microsoft.com/office/powerpoint/2010/main" val="182929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16A5F2-E52C-469D-6225-32B8BBBC63DA}"/>
              </a:ext>
            </a:extLst>
          </p:cNvPr>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28</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C0095568-860D-C647-9274-1F1B0D260654}"/>
              </a:ext>
            </a:extLst>
          </p:cNvPr>
          <p:cNvSpPr txBox="1"/>
          <p:nvPr/>
        </p:nvSpPr>
        <p:spPr>
          <a:xfrm>
            <a:off x="1043608" y="1131766"/>
            <a:ext cx="1709936" cy="646331"/>
          </a:xfrm>
          <a:prstGeom prst="rect">
            <a:avLst/>
          </a:prstGeom>
          <a:noFill/>
        </p:spPr>
        <p:txBody>
          <a:bodyPr wrap="square">
            <a:spAutoFit/>
          </a:bodyPr>
          <a:lstStyle/>
          <a:p>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n</a:t>
            </a:r>
            <a:endPar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i="1" dirty="0">
                <a:latin typeface="Times New Roman" panose="02020603050405020304" pitchFamily="18" charset="0"/>
                <a:ea typeface="SimSun"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n</a:t>
            </a:r>
            <a:endParaRPr lang="zh-CN" altLang="en-US" i="1" baseline="-250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228B2834-39D0-0843-9131-E1276E222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066" y="1095674"/>
            <a:ext cx="2852936" cy="718517"/>
          </a:xfrm>
          <a:prstGeom prst="rect">
            <a:avLst/>
          </a:prstGeom>
        </p:spPr>
      </p:pic>
      <p:sp>
        <p:nvSpPr>
          <p:cNvPr id="7" name="文本框 6">
            <a:extLst>
              <a:ext uri="{FF2B5EF4-FFF2-40B4-BE49-F238E27FC236}">
                <a16:creationId xmlns:a16="http://schemas.microsoft.com/office/drawing/2014/main" id="{87B4D69E-3089-E54F-AC23-B3ED2867804C}"/>
              </a:ext>
            </a:extLst>
          </p:cNvPr>
          <p:cNvSpPr txBox="1"/>
          <p:nvPr/>
        </p:nvSpPr>
        <p:spPr>
          <a:xfrm>
            <a:off x="2753544" y="1202669"/>
            <a:ext cx="2723823" cy="923330"/>
          </a:xfrm>
          <a:prstGeom prst="rect">
            <a:avLst/>
          </a:prstGeom>
          <a:noFill/>
        </p:spPr>
        <p:txBody>
          <a:bodyPr wrap="none" rtlCol="0">
            <a:spAutoFit/>
          </a:bodyPr>
          <a:lstStyle/>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插值（输入</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输出）</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拟合（输入</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输出）</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相关性分析（两个变量）</a:t>
            </a:r>
          </a:p>
        </p:txBody>
      </p:sp>
      <p:sp>
        <p:nvSpPr>
          <p:cNvPr id="9" name="文本框 8">
            <a:extLst>
              <a:ext uri="{FF2B5EF4-FFF2-40B4-BE49-F238E27FC236}">
                <a16:creationId xmlns:a16="http://schemas.microsoft.com/office/drawing/2014/main" id="{7AFF5DAA-5D51-8A48-812F-CB527A50B563}"/>
              </a:ext>
            </a:extLst>
          </p:cNvPr>
          <p:cNvSpPr txBox="1"/>
          <p:nvPr/>
        </p:nvSpPr>
        <p:spPr>
          <a:xfrm>
            <a:off x="6084168" y="1893721"/>
            <a:ext cx="1872208" cy="369332"/>
          </a:xfrm>
          <a:prstGeom prst="rect">
            <a:avLst/>
          </a:prstGeom>
          <a:noFill/>
        </p:spPr>
        <p:txBody>
          <a:bodyPr wrap="square">
            <a:spAutoFit/>
          </a:bodyPr>
          <a:lstStyle/>
          <a:p>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皮尔逊相关系数</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F1729EA8-3574-C348-A877-23305B0B24E1}"/>
              </a:ext>
            </a:extLst>
          </p:cNvPr>
          <p:cNvSpPr txBox="1"/>
          <p:nvPr/>
        </p:nvSpPr>
        <p:spPr>
          <a:xfrm>
            <a:off x="1043607" y="3042238"/>
            <a:ext cx="1709937" cy="1107996"/>
          </a:xfrm>
          <a:prstGeom prst="rect">
            <a:avLst/>
          </a:prstGeom>
          <a:noFill/>
        </p:spPr>
        <p:txBody>
          <a:bodyPr wrap="square">
            <a:spAutoFit/>
          </a:bodyPr>
          <a:lstStyle/>
          <a:p>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11</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12</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p</a:t>
            </a:r>
          </a:p>
          <a:p>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21</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22</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2p</a:t>
            </a:r>
          </a:p>
          <a:p>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a:t>
            </a:r>
          </a:p>
          <a:p>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n1</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n2</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err="1">
                <a:latin typeface="Times New Roman" panose="02020603050405020304" pitchFamily="18" charset="0"/>
                <a:ea typeface="SimSun" panose="02010600030101010101" pitchFamily="2" charset="-122"/>
                <a:cs typeface="Times New Roman" panose="02020603050405020304" pitchFamily="18" charset="0"/>
              </a:rPr>
              <a:t>np</a:t>
            </a:r>
            <a:endParaRPr lang="zh-CN" altLang="en-US" i="1" baseline="-25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FABEC974-789E-904C-AF5A-66914B1EB4D2}"/>
              </a:ext>
            </a:extLst>
          </p:cNvPr>
          <p:cNvSpPr txBox="1"/>
          <p:nvPr/>
        </p:nvSpPr>
        <p:spPr>
          <a:xfrm>
            <a:off x="2849826" y="3411570"/>
            <a:ext cx="2802294" cy="646331"/>
          </a:xfrm>
          <a:prstGeom prst="rect">
            <a:avLst/>
          </a:prstGeom>
          <a:noFill/>
        </p:spPr>
        <p:txBody>
          <a:bodyPr wrap="square" rtlCol="0">
            <a:spAutoFit/>
          </a:bodyPr>
          <a:lstStyle/>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主成分分析</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皮尔逊提出</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t>
            </a:r>
          </a:p>
          <a:p>
            <a:pPr algn="ct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聚类</a:t>
            </a:r>
          </a:p>
        </p:txBody>
      </p:sp>
      <p:sp>
        <p:nvSpPr>
          <p:cNvPr id="12" name="文本框 11">
            <a:extLst>
              <a:ext uri="{FF2B5EF4-FFF2-40B4-BE49-F238E27FC236}">
                <a16:creationId xmlns:a16="http://schemas.microsoft.com/office/drawing/2014/main" id="{4B1650E7-313E-CD45-8724-A41E52CAB089}"/>
              </a:ext>
            </a:extLst>
          </p:cNvPr>
          <p:cNvSpPr txBox="1"/>
          <p:nvPr/>
        </p:nvSpPr>
        <p:spPr>
          <a:xfrm>
            <a:off x="1187624" y="1893721"/>
            <a:ext cx="1107996" cy="369332"/>
          </a:xfrm>
          <a:prstGeom prst="rect">
            <a:avLst/>
          </a:prstGeom>
          <a:noFill/>
        </p:spPr>
        <p:txBody>
          <a:bodyPr wrap="none" rtlCol="0">
            <a:spAutoFit/>
          </a:bodyPr>
          <a:lstStyle/>
          <a:p>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成对数据</a:t>
            </a:r>
          </a:p>
        </p:txBody>
      </p:sp>
      <p:sp>
        <p:nvSpPr>
          <p:cNvPr id="13" name="文本框 12">
            <a:extLst>
              <a:ext uri="{FF2B5EF4-FFF2-40B4-BE49-F238E27FC236}">
                <a16:creationId xmlns:a16="http://schemas.microsoft.com/office/drawing/2014/main" id="{9B5FDFA7-6088-3C45-BBA7-547DBAF88C31}"/>
              </a:ext>
            </a:extLst>
          </p:cNvPr>
          <p:cNvSpPr txBox="1"/>
          <p:nvPr/>
        </p:nvSpPr>
        <p:spPr>
          <a:xfrm>
            <a:off x="190415" y="4256811"/>
            <a:ext cx="3416320" cy="646331"/>
          </a:xfrm>
          <a:prstGeom prst="rect">
            <a:avLst/>
          </a:prstGeom>
          <a:noFill/>
        </p:spPr>
        <p:txBody>
          <a:bodyPr wrap="none" rtlCol="0">
            <a:spAutoFit/>
          </a:bodyPr>
          <a:lstStyle/>
          <a:p>
            <a:pPr algn="ctr"/>
            <a:r>
              <a:rPr kumimoji="1" lang="en-US" altLang="zh-CN"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a:t>
            </a: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维数据</a:t>
            </a:r>
            <a:endParaRPr kumimoji="1"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ct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n</a:t>
            </a: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个样本，每个样本</a:t>
            </a:r>
            <a:r>
              <a:rPr kumimoji="1" lang="en-US" altLang="zh-CN" i="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a:t>
            </a: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个变量）</a:t>
            </a:r>
          </a:p>
        </p:txBody>
      </p:sp>
      <p:cxnSp>
        <p:nvCxnSpPr>
          <p:cNvPr id="17" name="直线连接符 16">
            <a:extLst>
              <a:ext uri="{FF2B5EF4-FFF2-40B4-BE49-F238E27FC236}">
                <a16:creationId xmlns:a16="http://schemas.microsoft.com/office/drawing/2014/main" id="{63633051-7028-3E41-8B69-06D0D5975106}"/>
              </a:ext>
            </a:extLst>
          </p:cNvPr>
          <p:cNvCxnSpPr/>
          <p:nvPr/>
        </p:nvCxnSpPr>
        <p:spPr>
          <a:xfrm>
            <a:off x="395536" y="2715766"/>
            <a:ext cx="8352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027C773B-9CA6-3C45-AB0C-68B53F930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41" y="2904063"/>
            <a:ext cx="2510457" cy="1164451"/>
          </a:xfrm>
          <a:prstGeom prst="rect">
            <a:avLst/>
          </a:prstGeom>
        </p:spPr>
      </p:pic>
    </p:spTree>
    <p:extLst>
      <p:ext uri="{BB962C8B-B14F-4D97-AF65-F5344CB8AC3E}">
        <p14:creationId xmlns:p14="http://schemas.microsoft.com/office/powerpoint/2010/main" val="334688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16A5F2-E52C-469D-6225-32B8BBBC63DA}"/>
              </a:ext>
            </a:extLst>
          </p:cNvPr>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29</a:t>
            </a:fld>
            <a:endParaRPr lang="zh-CN" altLang="en-US" dirty="0">
              <a:solidFill>
                <a:prstClr val="black">
                  <a:tint val="75000"/>
                </a:prstClr>
              </a:solidFill>
            </a:endParaRPr>
          </a:p>
        </p:txBody>
      </p:sp>
      <p:sp>
        <p:nvSpPr>
          <p:cNvPr id="4" name="Rectangle 2">
            <a:extLst>
              <a:ext uri="{FF2B5EF4-FFF2-40B4-BE49-F238E27FC236}">
                <a16:creationId xmlns:a16="http://schemas.microsoft.com/office/drawing/2014/main" id="{56255A93-734C-33B6-F1A5-01914C2F2F83}"/>
              </a:ext>
            </a:extLst>
          </p:cNvPr>
          <p:cNvSpPr txBox="1">
            <a:spLocks noRot="1"/>
          </p:cNvSpPr>
          <p:nvPr/>
        </p:nvSpPr>
        <p:spPr>
          <a:xfrm>
            <a:off x="2555776" y="1131590"/>
            <a:ext cx="4824536" cy="3287264"/>
          </a:xfrm>
          <a:prstGeom prst="rect">
            <a:avLst/>
          </a:prstGeom>
          <a:noFill/>
          <a:ln w="9525">
            <a:noFill/>
          </a:ln>
        </p:spPr>
        <p:txBody>
          <a:bodyPr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数学建模算法：聚类分析法</a:t>
            </a:r>
            <a:endParaRPr lang="en-US" altLang="zh-CN"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概述</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相似性度量</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lvl="1" eaLnBrk="1" hangingPunct="1">
              <a:lnSpc>
                <a:spcPct val="150000"/>
              </a:lnSpc>
              <a:spcBef>
                <a:spcPct val="0"/>
              </a:spcBef>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向量范数</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lvl="1" eaLnBrk="1" hangingPunct="1">
              <a:lnSpc>
                <a:spcPct val="150000"/>
              </a:lnSpc>
              <a:spcBef>
                <a:spcPct val="0"/>
              </a:spcBef>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矩阵范数</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lvl="1" eaLnBrk="1" hangingPunct="1">
              <a:lnSpc>
                <a:spcPct val="150000"/>
              </a:lnSpc>
              <a:spcBef>
                <a:spcPct val="0"/>
              </a:spcBef>
            </a:pP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应用</a:t>
            </a:r>
            <a:endParaRPr lang="en-US" altLang="zh-CN" sz="1600" dirty="0">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K-means</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聚类</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应用</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2905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4680520"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a:t>
            </a:fld>
            <a:endParaRPr lang="zh-CN" altLang="en-US" dirty="0">
              <a:solidFill>
                <a:prstClr val="black">
                  <a:tint val="75000"/>
                </a:prstClr>
              </a:solidFill>
            </a:endParaRPr>
          </a:p>
        </p:txBody>
      </p:sp>
      <p:sp>
        <p:nvSpPr>
          <p:cNvPr id="9" name="文本框 8">
            <a:extLst>
              <a:ext uri="{FF2B5EF4-FFF2-40B4-BE49-F238E27FC236}">
                <a16:creationId xmlns:a16="http://schemas.microsoft.com/office/drawing/2014/main" id="{51564844-6CE9-984C-B611-AEF51C95CC44}"/>
              </a:ext>
            </a:extLst>
          </p:cNvPr>
          <p:cNvSpPr txBox="1"/>
          <p:nvPr/>
        </p:nvSpPr>
        <p:spPr>
          <a:xfrm>
            <a:off x="395536" y="987574"/>
            <a:ext cx="8352928" cy="1200329"/>
          </a:xfrm>
          <a:prstGeom prst="rect">
            <a:avLst/>
          </a:prstGeom>
          <a:solidFill>
            <a:schemeClr val="accent2">
              <a:lumMod val="20000"/>
              <a:lumOff val="80000"/>
            </a:schemeClr>
          </a:solidFill>
        </p:spPr>
        <p:txBody>
          <a:bodyPr wrap="square">
            <a:spAutoFit/>
          </a:bodyPr>
          <a:lstStyle/>
          <a:p>
            <a:r>
              <a:rPr lang="zh-CN" altLang="en-US" dirty="0">
                <a:solidFill>
                  <a:srgbClr val="C00000"/>
                </a:solidFill>
                <a:latin typeface="Times New Roman" panose="02020603050405020304" pitchFamily="18" charset="0"/>
                <a:cs typeface="Times New Roman" panose="02020603050405020304" pitchFamily="18" charset="0"/>
              </a:rPr>
              <a:t>主成分分析（</a:t>
            </a:r>
            <a:r>
              <a:rPr lang="en" altLang="zh-CN" dirty="0">
                <a:solidFill>
                  <a:srgbClr val="C00000"/>
                </a:solidFill>
                <a:latin typeface="Times New Roman" panose="02020603050405020304" pitchFamily="18" charset="0"/>
                <a:cs typeface="Times New Roman" panose="02020603050405020304" pitchFamily="18" charset="0"/>
              </a:rPr>
              <a:t>Principal Component Analysis</a:t>
            </a:r>
            <a:r>
              <a:rPr lang="zh-CN" altLang="en" dirty="0">
                <a:solidFill>
                  <a:srgbClr val="C00000"/>
                </a:solidFill>
                <a:latin typeface="Times New Roman" panose="02020603050405020304" pitchFamily="18" charset="0"/>
                <a:cs typeface="Times New Roman" panose="02020603050405020304" pitchFamily="18" charset="0"/>
              </a:rPr>
              <a:t>，</a:t>
            </a:r>
            <a:r>
              <a:rPr lang="en" altLang="zh-CN" dirty="0">
                <a:solidFill>
                  <a:srgbClr val="C00000"/>
                </a:solidFill>
                <a:latin typeface="Times New Roman" panose="02020603050405020304" pitchFamily="18" charset="0"/>
                <a:cs typeface="Times New Roman" panose="02020603050405020304" pitchFamily="18" charset="0"/>
              </a:rPr>
              <a:t>PCA</a:t>
            </a:r>
            <a:r>
              <a:rPr lang="zh-CN" altLang="en" dirty="0">
                <a:solidFill>
                  <a:srgbClr val="C0000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是一种统计学方法，用于</a:t>
            </a:r>
            <a:r>
              <a:rPr lang="zh-CN" altLang="en-US" dirty="0">
                <a:solidFill>
                  <a:srgbClr val="C00000"/>
                </a:solidFill>
                <a:latin typeface="Times New Roman" panose="02020603050405020304" pitchFamily="18" charset="0"/>
                <a:cs typeface="Times New Roman" panose="02020603050405020304" pitchFamily="18" charset="0"/>
              </a:rPr>
              <a:t>简化</a:t>
            </a:r>
            <a:r>
              <a:rPr lang="zh-CN" altLang="en-US" dirty="0">
                <a:latin typeface="Times New Roman" panose="02020603050405020304" pitchFamily="18" charset="0"/>
                <a:cs typeface="Times New Roman" panose="02020603050405020304" pitchFamily="18" charset="0"/>
              </a:rPr>
              <a:t>数据集的</a:t>
            </a:r>
            <a:r>
              <a:rPr lang="zh-CN" altLang="en-US" dirty="0">
                <a:solidFill>
                  <a:srgbClr val="C00000"/>
                </a:solidFill>
                <a:latin typeface="Times New Roman" panose="02020603050405020304" pitchFamily="18" charset="0"/>
                <a:cs typeface="Times New Roman" panose="02020603050405020304" pitchFamily="18" charset="0"/>
              </a:rPr>
              <a:t>维度</a:t>
            </a:r>
            <a:r>
              <a:rPr lang="zh-CN" altLang="en-US" dirty="0">
                <a:latin typeface="Times New Roman" panose="02020603050405020304" pitchFamily="18" charset="0"/>
                <a:cs typeface="Times New Roman" panose="02020603050405020304" pitchFamily="18" charset="0"/>
              </a:rPr>
              <a:t>，同时尽可能</a:t>
            </a:r>
            <a:r>
              <a:rPr lang="zh-CN" altLang="en-US" dirty="0">
                <a:solidFill>
                  <a:srgbClr val="C00000"/>
                </a:solidFill>
                <a:latin typeface="Times New Roman" panose="02020603050405020304" pitchFamily="18" charset="0"/>
                <a:cs typeface="Times New Roman" panose="02020603050405020304" pitchFamily="18" charset="0"/>
              </a:rPr>
              <a:t>保留原始数据的差异性</a:t>
            </a:r>
            <a:r>
              <a:rPr lang="zh-CN" altLang="en-US" dirty="0">
                <a:latin typeface="Times New Roman" panose="02020603050405020304" pitchFamily="18" charset="0"/>
                <a:cs typeface="Times New Roman" panose="02020603050405020304" pitchFamily="18" charset="0"/>
              </a:rPr>
              <a:t>。它通过将原始数据投影到一组新的彼此正交的变量（即主成分）上，这些</a:t>
            </a:r>
            <a:r>
              <a:rPr lang="zh-CN" altLang="en-US" dirty="0">
                <a:solidFill>
                  <a:srgbClr val="C00000"/>
                </a:solidFill>
                <a:latin typeface="Times New Roman" panose="02020603050405020304" pitchFamily="18" charset="0"/>
                <a:cs typeface="Times New Roman" panose="02020603050405020304" pitchFamily="18" charset="0"/>
              </a:rPr>
              <a:t>主成分</a:t>
            </a:r>
            <a:r>
              <a:rPr lang="zh-CN" altLang="en-US" dirty="0">
                <a:latin typeface="Times New Roman" panose="02020603050405020304" pitchFamily="18" charset="0"/>
                <a:cs typeface="Times New Roman" panose="02020603050405020304" pitchFamily="18" charset="0"/>
              </a:rPr>
              <a:t>按照能够解释的数据方差大小排序。</a:t>
            </a:r>
          </a:p>
        </p:txBody>
      </p:sp>
      <p:sp>
        <p:nvSpPr>
          <p:cNvPr id="11" name="文本框 10">
            <a:extLst>
              <a:ext uri="{FF2B5EF4-FFF2-40B4-BE49-F238E27FC236}">
                <a16:creationId xmlns:a16="http://schemas.microsoft.com/office/drawing/2014/main" id="{32C14EC7-3648-1F49-AEE5-37E19F9EB7F6}"/>
              </a:ext>
            </a:extLst>
          </p:cNvPr>
          <p:cNvSpPr txBox="1"/>
          <p:nvPr/>
        </p:nvSpPr>
        <p:spPr>
          <a:xfrm>
            <a:off x="395536" y="2571750"/>
            <a:ext cx="8352928" cy="2031325"/>
          </a:xfrm>
          <a:prstGeom prst="rect">
            <a:avLst/>
          </a:prstGeom>
          <a:solidFill>
            <a:schemeClr val="accent2">
              <a:lumMod val="20000"/>
              <a:lumOff val="80000"/>
            </a:schemeClr>
          </a:solidFill>
        </p:spPr>
        <p:txBody>
          <a:bodyPr wrap="square">
            <a:spAutoFit/>
          </a:bodyPr>
          <a:lstStyle/>
          <a:p>
            <a:r>
              <a:rPr lang="zh-CN" altLang="en-US" b="1" dirty="0"/>
              <a:t>原理：</a:t>
            </a:r>
            <a:endParaRPr lang="en-US" altLang="zh-CN" b="1" dirty="0"/>
          </a:p>
          <a:p>
            <a:pPr marL="285750" indent="-285750">
              <a:buFont typeface="Arial" panose="020B0604020202020204" pitchFamily="34" charset="0"/>
              <a:buChar char="•"/>
            </a:pPr>
            <a:r>
              <a:rPr lang="zh-CN" altLang="en-US" b="1" dirty="0"/>
              <a:t>方</a:t>
            </a:r>
            <a:r>
              <a:rPr lang="zh-CN" altLang="en-US" b="1" dirty="0">
                <a:latin typeface="Times New Roman" panose="02020603050405020304" pitchFamily="18" charset="0"/>
                <a:cs typeface="Times New Roman" panose="02020603050405020304" pitchFamily="18" charset="0"/>
              </a:rPr>
              <a:t>差最大化</a:t>
            </a:r>
            <a:r>
              <a:rPr lang="zh-CN" altLang="en-US"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PCA</a:t>
            </a:r>
            <a:r>
              <a:rPr lang="zh-CN" altLang="en-US" dirty="0">
                <a:latin typeface="Times New Roman" panose="02020603050405020304" pitchFamily="18" charset="0"/>
                <a:cs typeface="Times New Roman" panose="02020603050405020304" pitchFamily="18" charset="0"/>
              </a:rPr>
              <a:t>寻找数据中方差最大的方向。第一个主成分使得数据在该方向上的投影具有最大的方差。</a:t>
            </a: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正交性</a:t>
            </a:r>
            <a:r>
              <a:rPr lang="zh-CN" altLang="en-US" dirty="0">
                <a:latin typeface="Times New Roman" panose="02020603050405020304" pitchFamily="18" charset="0"/>
                <a:cs typeface="Times New Roman" panose="02020603050405020304" pitchFamily="18" charset="0"/>
              </a:rPr>
              <a:t>：后续的主成分在满足与前面所有主成分正交的条件下，依次最大化剩余方差。</a:t>
            </a:r>
          </a:p>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降维</a:t>
            </a:r>
            <a:r>
              <a:rPr lang="zh-CN" altLang="en-US" dirty="0">
                <a:latin typeface="Times New Roman" panose="02020603050405020304" pitchFamily="18" charset="0"/>
                <a:cs typeface="Times New Roman" panose="02020603050405020304" pitchFamily="18" charset="0"/>
              </a:rPr>
              <a:t>：通过选择前</a:t>
            </a:r>
            <a:r>
              <a:rPr lang="en-US" altLang="zh-CN" i="1"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个主成分，可以将高维数据投影到低维空间，实现降维的目的。</a:t>
            </a:r>
          </a:p>
        </p:txBody>
      </p:sp>
    </p:spTree>
    <p:extLst>
      <p:ext uri="{BB962C8B-B14F-4D97-AF65-F5344CB8AC3E}">
        <p14:creationId xmlns:p14="http://schemas.microsoft.com/office/powerpoint/2010/main" val="181952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概述</a:t>
            </a:r>
          </a:p>
        </p:txBody>
      </p:sp>
      <p:sp>
        <p:nvSpPr>
          <p:cNvPr id="3" name="Rectangle 3">
            <a:extLst>
              <a:ext uri="{FF2B5EF4-FFF2-40B4-BE49-F238E27FC236}">
                <a16:creationId xmlns:a16="http://schemas.microsoft.com/office/drawing/2014/main" id="{ABA77295-96AB-5B43-BC9F-222D9638E954}"/>
              </a:ext>
            </a:extLst>
          </p:cNvPr>
          <p:cNvSpPr txBox="1">
            <a:spLocks noRot="1" noChangeAspect="1" noChangeArrowheads="1"/>
          </p:cNvSpPr>
          <p:nvPr/>
        </p:nvSpPr>
        <p:spPr>
          <a:xfrm>
            <a:off x="359532" y="987574"/>
            <a:ext cx="8424936" cy="388897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zh-CN" sz="1800" dirty="0"/>
              <a:t>聚类分析是研究分类问题的多元数据分析方法，是数值分类学的一分支。有广泛的应用背景，如</a:t>
            </a:r>
            <a:r>
              <a:rPr lang="en-US" altLang="zh-CN" sz="1800" dirty="0"/>
              <a:t>:</a:t>
            </a:r>
          </a:p>
          <a:p>
            <a:pPr>
              <a:lnSpc>
                <a:spcPct val="150000"/>
              </a:lnSpc>
            </a:pPr>
            <a:r>
              <a:rPr lang="zh-CN" altLang="zh-CN" sz="1800" dirty="0"/>
              <a:t>在</a:t>
            </a:r>
            <a:r>
              <a:rPr lang="zh-CN" altLang="en-US" sz="1800" dirty="0">
                <a:solidFill>
                  <a:srgbClr val="C00000"/>
                </a:solidFill>
              </a:rPr>
              <a:t>市场销售</a:t>
            </a:r>
            <a:r>
              <a:rPr lang="zh-CN" altLang="zh-CN" sz="1800" dirty="0"/>
              <a:t>中，</a:t>
            </a:r>
            <a:r>
              <a:rPr lang="zh-CN" altLang="en-US" sz="1800" dirty="0"/>
              <a:t>根据消费者行为和特征，将客户划分为不同群体，制定针对性的营销策略；</a:t>
            </a:r>
            <a:endParaRPr lang="en-US" altLang="zh-CN" sz="1800" dirty="0"/>
          </a:p>
          <a:p>
            <a:pPr>
              <a:lnSpc>
                <a:spcPct val="150000"/>
              </a:lnSpc>
            </a:pPr>
            <a:r>
              <a:rPr lang="zh-CN" altLang="zh-CN" sz="1800" dirty="0"/>
              <a:t>在</a:t>
            </a:r>
            <a:r>
              <a:rPr lang="zh-CN" altLang="zh-CN" sz="1800" dirty="0">
                <a:solidFill>
                  <a:srgbClr val="C00000"/>
                </a:solidFill>
              </a:rPr>
              <a:t>产品质量管理</a:t>
            </a:r>
            <a:r>
              <a:rPr lang="zh-CN" altLang="zh-CN" sz="1800" dirty="0"/>
              <a:t>中，要根据各产品的某些重要指标而将其分为一等品、二等品等；</a:t>
            </a:r>
            <a:endParaRPr lang="en-US" altLang="zh-CN" sz="1800" dirty="0"/>
          </a:p>
          <a:p>
            <a:pPr>
              <a:lnSpc>
                <a:spcPct val="150000"/>
              </a:lnSpc>
            </a:pPr>
            <a:r>
              <a:rPr lang="zh-CN" altLang="zh-CN" sz="1800" dirty="0"/>
              <a:t>在</a:t>
            </a:r>
            <a:r>
              <a:rPr lang="zh-CN" altLang="zh-CN" sz="1800" dirty="0">
                <a:solidFill>
                  <a:srgbClr val="C00000"/>
                </a:solidFill>
              </a:rPr>
              <a:t>生物学</a:t>
            </a:r>
            <a:r>
              <a:rPr lang="zh-CN" altLang="zh-CN" sz="1800" dirty="0"/>
              <a:t>中，要根据各生物体的综合特征进行分类；</a:t>
            </a:r>
            <a:endParaRPr lang="en-US" altLang="zh-CN" sz="1800" dirty="0"/>
          </a:p>
          <a:p>
            <a:pPr>
              <a:lnSpc>
                <a:spcPct val="150000"/>
              </a:lnSpc>
            </a:pPr>
            <a:r>
              <a:rPr lang="zh-CN" altLang="zh-CN" sz="1800" dirty="0"/>
              <a:t>在</a:t>
            </a:r>
            <a:r>
              <a:rPr lang="zh-CN" altLang="zh-CN" sz="1800" dirty="0">
                <a:solidFill>
                  <a:srgbClr val="C00000"/>
                </a:solidFill>
              </a:rPr>
              <a:t>考古</a:t>
            </a:r>
            <a:r>
              <a:rPr lang="zh-CN" altLang="zh-CN" sz="1800" dirty="0"/>
              <a:t>中要将某些古生物化石进行科学的分类，等等。         </a:t>
            </a:r>
            <a:endParaRPr lang="zh-CN" altLang="en-US" sz="2000" dirty="0">
              <a:latin typeface="宋体" panose="02010600030101010101" pitchFamily="2" charset="-122"/>
            </a:endParaRPr>
          </a:p>
        </p:txBody>
      </p:sp>
    </p:spTree>
    <p:extLst>
      <p:ext uri="{BB962C8B-B14F-4D97-AF65-F5344CB8AC3E}">
        <p14:creationId xmlns:p14="http://schemas.microsoft.com/office/powerpoint/2010/main" val="1523598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概述</a:t>
            </a:r>
          </a:p>
        </p:txBody>
      </p:sp>
      <p:sp>
        <p:nvSpPr>
          <p:cNvPr id="9" name="文本框 8">
            <a:extLst>
              <a:ext uri="{FF2B5EF4-FFF2-40B4-BE49-F238E27FC236}">
                <a16:creationId xmlns:a16="http://schemas.microsoft.com/office/drawing/2014/main" id="{BBD68452-13E3-9D42-AD40-6D9D808408A0}"/>
              </a:ext>
            </a:extLst>
          </p:cNvPr>
          <p:cNvSpPr txBox="1"/>
          <p:nvPr/>
        </p:nvSpPr>
        <p:spPr>
          <a:xfrm>
            <a:off x="376469" y="877351"/>
            <a:ext cx="8352928" cy="4250074"/>
          </a:xfrm>
          <a:prstGeom prst="rect">
            <a:avLst/>
          </a:prstGeom>
          <a:noFill/>
        </p:spPr>
        <p:txBody>
          <a:bodyPr wrap="square">
            <a:spAutoFit/>
          </a:bodyPr>
          <a:lstStyle/>
          <a:p>
            <a:pPr>
              <a:lnSpc>
                <a:spcPct val="150000"/>
              </a:lnSpc>
              <a:spcBef>
                <a:spcPct val="20000"/>
              </a:spcBef>
            </a:pPr>
            <a:r>
              <a:rPr lang="zh-CN" altLang="en-US" dirty="0"/>
              <a:t>聚类分析的基本思想是通过测量</a:t>
            </a:r>
            <a:r>
              <a:rPr lang="zh-CN" altLang="en-US" dirty="0">
                <a:solidFill>
                  <a:srgbClr val="C00000"/>
                </a:solidFill>
              </a:rPr>
              <a:t>样本</a:t>
            </a:r>
            <a:r>
              <a:rPr lang="zh-CN" altLang="en-US" dirty="0"/>
              <a:t>或</a:t>
            </a:r>
            <a:r>
              <a:rPr lang="zh-CN" altLang="en-US" dirty="0">
                <a:solidFill>
                  <a:srgbClr val="C00000"/>
                </a:solidFill>
              </a:rPr>
              <a:t>变量</a:t>
            </a:r>
            <a:r>
              <a:rPr lang="zh-CN" altLang="en-US" dirty="0"/>
              <a:t>之间的</a:t>
            </a:r>
            <a:r>
              <a:rPr lang="zh-CN" altLang="en-US" dirty="0">
                <a:solidFill>
                  <a:srgbClr val="C00000"/>
                </a:solidFill>
              </a:rPr>
              <a:t>相似性</a:t>
            </a:r>
            <a:r>
              <a:rPr lang="zh-CN" altLang="en-US" dirty="0"/>
              <a:t>，将它们分组，使得同一组内的成员具有高度的相似性，而不同组之间的成员差异显著。</a:t>
            </a:r>
            <a:endParaRPr lang="en-US" altLang="zh-CN" dirty="0"/>
          </a:p>
          <a:p>
            <a:pPr marL="800100" lvl="1" indent="-342900">
              <a:lnSpc>
                <a:spcPct val="150000"/>
              </a:lnSpc>
              <a:buFont typeface="Arial" panose="020B0604020202020204" pitchFamily="34" charset="0"/>
              <a:buChar char="•"/>
            </a:pP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对</a:t>
            </a: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样本</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进行聚类，称为样本</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Q</a:t>
            </a: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型</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聚类分析。其目的是将分类不明确的</a:t>
            </a: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样本</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按性质相似程度</a:t>
            </a: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分成若干组</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，从而发现同类样本的共性和不同类样本间的差异。</a:t>
            </a:r>
          </a:p>
          <a:p>
            <a:pPr marL="800100" lvl="1" indent="-342900">
              <a:lnSpc>
                <a:spcPct val="150000"/>
              </a:lnSpc>
              <a:buFont typeface="Arial" panose="020B0604020202020204" pitchFamily="34" charset="0"/>
              <a:buChar char="•"/>
            </a:pP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对</a:t>
            </a: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指标</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进行聚类，称为指标（</a:t>
            </a:r>
            <a:r>
              <a:rPr lang="en-US" altLang="zh-CN"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R</a:t>
            </a: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型</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）聚类分析。其目的是将分类不明确的</a:t>
            </a: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指标</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按性质相似程度</a:t>
            </a: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分成若干组</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，从而在尽量不损失信息的条件下，用一组</a:t>
            </a: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少量的指标</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来代替原来的多个指标。</a:t>
            </a:r>
            <a:endParaRPr lang="zh-CN" altLang="en-US" sz="18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spcBef>
                <a:spcPct val="20000"/>
              </a:spcBef>
            </a:pPr>
            <a:r>
              <a:rPr lang="zh-CN" altLang="en-US" dirty="0"/>
              <a:t>聚类分析在数据挖掘、模式识别和机器学习中具有广泛的应用，是理解和探索数据的重要工具。</a:t>
            </a:r>
            <a:endParaRPr lang="zh-CN"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31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聚类的基本步骤</a:t>
            </a:r>
          </a:p>
        </p:txBody>
      </p:sp>
      <p:sp>
        <p:nvSpPr>
          <p:cNvPr id="4" name="文本框 3">
            <a:extLst>
              <a:ext uri="{FF2B5EF4-FFF2-40B4-BE49-F238E27FC236}">
                <a16:creationId xmlns:a16="http://schemas.microsoft.com/office/drawing/2014/main" id="{34672476-12ED-3941-8B59-9F603540F37C}"/>
              </a:ext>
            </a:extLst>
          </p:cNvPr>
          <p:cNvSpPr txBox="1"/>
          <p:nvPr/>
        </p:nvSpPr>
        <p:spPr>
          <a:xfrm>
            <a:off x="395536" y="1059582"/>
            <a:ext cx="7992888" cy="3265574"/>
          </a:xfrm>
          <a:prstGeom prst="rect">
            <a:avLst/>
          </a:prstGeom>
          <a:noFill/>
        </p:spPr>
        <p:txBody>
          <a:bodyPr wrap="square">
            <a:spAutoFit/>
          </a:bodyPr>
          <a:lstStyle/>
          <a:p>
            <a:pPr>
              <a:lnSpc>
                <a:spcPct val="150000"/>
              </a:lnSpc>
              <a:buFont typeface="Wingdings" pitchFamily="2" charset="2"/>
              <a:buNone/>
            </a:pPr>
            <a:r>
              <a:rPr lang="zh-CN" altLang="zh-CN" sz="2000" dirty="0">
                <a:latin typeface="Times New Roman" panose="02020603050405020304" pitchFamily="18" charset="0"/>
                <a:ea typeface="SimSun" panose="02010600030101010101" pitchFamily="2" charset="-122"/>
                <a:cs typeface="Times New Roman" panose="02020603050405020304" pitchFamily="18" charset="0"/>
              </a:rPr>
              <a:t>典型的数据聚类基本步骤如下：</a:t>
            </a:r>
          </a:p>
          <a:p>
            <a:pPr>
              <a:lnSpc>
                <a:spcPct val="150000"/>
              </a:lnSpc>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(1)</a:t>
            </a:r>
            <a:r>
              <a:rPr lang="zh-CN" altLang="zh-CN" sz="2000" dirty="0">
                <a:latin typeface="Times New Roman" panose="02020603050405020304" pitchFamily="18" charset="0"/>
                <a:ea typeface="SimSun" panose="02010600030101010101" pitchFamily="2" charset="-122"/>
                <a:cs typeface="Times New Roman" panose="02020603050405020304" pitchFamily="18" charset="0"/>
              </a:rPr>
              <a:t>对数据集进行表示和预处理，包括数据清洗、特征选择或特征抽取；</a:t>
            </a:r>
          </a:p>
          <a:p>
            <a:pPr>
              <a:lnSpc>
                <a:spcPct val="150000"/>
              </a:lnSpc>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(2)</a:t>
            </a:r>
            <a:r>
              <a:rPr lang="zh-CN" altLang="zh-CN" sz="2000" dirty="0">
                <a:latin typeface="Times New Roman" panose="02020603050405020304" pitchFamily="18" charset="0"/>
                <a:ea typeface="SimSun" panose="02010600030101010101" pitchFamily="2" charset="-122"/>
                <a:cs typeface="Times New Roman" panose="02020603050405020304" pitchFamily="18" charset="0"/>
              </a:rPr>
              <a:t>给定数据之间的相似度或相异度及其定义方法；</a:t>
            </a:r>
          </a:p>
          <a:p>
            <a:pPr>
              <a:lnSpc>
                <a:spcPct val="150000"/>
              </a:lnSpc>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(3)</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选定聚类算法，确定聚类数量，</a:t>
            </a:r>
            <a:r>
              <a:rPr lang="zh-CN" altLang="zh-CN" sz="2000" dirty="0">
                <a:latin typeface="Times New Roman" panose="02020603050405020304" pitchFamily="18" charset="0"/>
                <a:ea typeface="SimSun" panose="02010600030101010101" pitchFamily="2" charset="-122"/>
                <a:cs typeface="Times New Roman" panose="02020603050405020304" pitchFamily="18" charset="0"/>
              </a:rPr>
              <a:t>根据相似度，对数据进行划分，即聚类；</a:t>
            </a:r>
          </a:p>
          <a:p>
            <a:pPr>
              <a:lnSpc>
                <a:spcPct val="150000"/>
              </a:lnSpc>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(4)</a:t>
            </a:r>
            <a:r>
              <a:rPr lang="zh-CN" altLang="zh-CN" sz="2000" dirty="0">
                <a:latin typeface="Times New Roman" panose="02020603050405020304" pitchFamily="18" charset="0"/>
                <a:ea typeface="SimSun" panose="02010600030101010101" pitchFamily="2" charset="-122"/>
                <a:cs typeface="Times New Roman" panose="02020603050405020304" pitchFamily="18" charset="0"/>
              </a:rPr>
              <a:t>对聚类结果进行评估。</a:t>
            </a:r>
          </a:p>
        </p:txBody>
      </p:sp>
    </p:spTree>
    <p:extLst>
      <p:ext uri="{BB962C8B-B14F-4D97-AF65-F5344CB8AC3E}">
        <p14:creationId xmlns:p14="http://schemas.microsoft.com/office/powerpoint/2010/main" val="151584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聚类分析</a:t>
            </a:r>
          </a:p>
        </p:txBody>
      </p:sp>
      <p:graphicFrame>
        <p:nvGraphicFramePr>
          <p:cNvPr id="9" name="Group 2">
            <a:extLst>
              <a:ext uri="{FF2B5EF4-FFF2-40B4-BE49-F238E27FC236}">
                <a16:creationId xmlns:a16="http://schemas.microsoft.com/office/drawing/2014/main" id="{4C70CA58-0FBB-B04A-8C6E-0583D10062D1}"/>
              </a:ext>
            </a:extLst>
          </p:cNvPr>
          <p:cNvGraphicFramePr>
            <a:graphicFrameLocks/>
          </p:cNvGraphicFramePr>
          <p:nvPr>
            <p:extLst>
              <p:ext uri="{D42A27DB-BD31-4B8C-83A1-F6EECF244321}">
                <p14:modId xmlns:p14="http://schemas.microsoft.com/office/powerpoint/2010/main" val="2601124021"/>
              </p:ext>
            </p:extLst>
          </p:nvPr>
        </p:nvGraphicFramePr>
        <p:xfrm>
          <a:off x="382514" y="1707084"/>
          <a:ext cx="5157787" cy="3010598"/>
        </p:xfrm>
        <a:graphic>
          <a:graphicData uri="http://schemas.openxmlformats.org/drawingml/2006/table">
            <a:tbl>
              <a:tblPr/>
              <a:tblGrid>
                <a:gridCol w="736600">
                  <a:extLst>
                    <a:ext uri="{9D8B030D-6E8A-4147-A177-3AD203B41FA5}">
                      <a16:colId xmlns:a16="http://schemas.microsoft.com/office/drawing/2014/main" val="102638096"/>
                    </a:ext>
                  </a:extLst>
                </a:gridCol>
                <a:gridCol w="736600">
                  <a:extLst>
                    <a:ext uri="{9D8B030D-6E8A-4147-A177-3AD203B41FA5}">
                      <a16:colId xmlns:a16="http://schemas.microsoft.com/office/drawing/2014/main" val="2754208747"/>
                    </a:ext>
                  </a:extLst>
                </a:gridCol>
                <a:gridCol w="736600">
                  <a:extLst>
                    <a:ext uri="{9D8B030D-6E8A-4147-A177-3AD203B41FA5}">
                      <a16:colId xmlns:a16="http://schemas.microsoft.com/office/drawing/2014/main" val="2427179869"/>
                    </a:ext>
                  </a:extLst>
                </a:gridCol>
                <a:gridCol w="738187">
                  <a:extLst>
                    <a:ext uri="{9D8B030D-6E8A-4147-A177-3AD203B41FA5}">
                      <a16:colId xmlns:a16="http://schemas.microsoft.com/office/drawing/2014/main" val="644605273"/>
                    </a:ext>
                  </a:extLst>
                </a:gridCol>
                <a:gridCol w="736600">
                  <a:extLst>
                    <a:ext uri="{9D8B030D-6E8A-4147-A177-3AD203B41FA5}">
                      <a16:colId xmlns:a16="http://schemas.microsoft.com/office/drawing/2014/main" val="1261763641"/>
                    </a:ext>
                  </a:extLst>
                </a:gridCol>
                <a:gridCol w="736600">
                  <a:extLst>
                    <a:ext uri="{9D8B030D-6E8A-4147-A177-3AD203B41FA5}">
                      <a16:colId xmlns:a16="http://schemas.microsoft.com/office/drawing/2014/main" val="2575905246"/>
                    </a:ext>
                  </a:extLst>
                </a:gridCol>
                <a:gridCol w="736600">
                  <a:extLst>
                    <a:ext uri="{9D8B030D-6E8A-4147-A177-3AD203B41FA5}">
                      <a16:colId xmlns:a16="http://schemas.microsoft.com/office/drawing/2014/main" val="1371298554"/>
                    </a:ext>
                  </a:extLst>
                </a:gridCol>
              </a:tblGrid>
              <a:tr h="62420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80401774"/>
                  </a:ext>
                </a:extLst>
              </a:tr>
              <a:tr h="62201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832950431"/>
                  </a:ext>
                </a:extLst>
              </a:tr>
              <a:tr h="62420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660097495"/>
                  </a:ext>
                </a:extLst>
              </a:tr>
              <a:tr h="62201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849513129"/>
                  </a:ext>
                </a:extLst>
              </a:tr>
              <a:tr h="50952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33391216"/>
                  </a:ext>
                </a:extLst>
              </a:tr>
            </a:tbl>
          </a:graphicData>
        </a:graphic>
      </p:graphicFrame>
      <p:graphicFrame>
        <p:nvGraphicFramePr>
          <p:cNvPr id="10" name="Object 53">
            <a:extLst>
              <a:ext uri="{FF2B5EF4-FFF2-40B4-BE49-F238E27FC236}">
                <a16:creationId xmlns:a16="http://schemas.microsoft.com/office/drawing/2014/main" id="{EE2449D3-ED3C-AB48-A692-E3CBAAB064CF}"/>
              </a:ext>
            </a:extLst>
          </p:cNvPr>
          <p:cNvGraphicFramePr>
            <a:graphicFrameLocks noChangeAspect="1"/>
          </p:cNvGraphicFramePr>
          <p:nvPr>
            <p:extLst>
              <p:ext uri="{D42A27DB-BD31-4B8C-83A1-F6EECF244321}">
                <p14:modId xmlns:p14="http://schemas.microsoft.com/office/powerpoint/2010/main" val="3881856348"/>
              </p:ext>
            </p:extLst>
          </p:nvPr>
        </p:nvGraphicFramePr>
        <p:xfrm>
          <a:off x="604764" y="2465908"/>
          <a:ext cx="447675" cy="2243137"/>
        </p:xfrm>
        <a:graphic>
          <a:graphicData uri="http://schemas.openxmlformats.org/presentationml/2006/ole">
            <mc:AlternateContent xmlns:mc="http://schemas.openxmlformats.org/markup-compatibility/2006">
              <mc:Choice xmlns:v="urn:schemas-microsoft-com:vml" Requires="v">
                <p:oleObj spid="_x0000_s203014" r:id="rId4" imgW="4102100" imgH="21653500" progId="Equation.DSMT4">
                  <p:embed/>
                </p:oleObj>
              </mc:Choice>
              <mc:Fallback>
                <p:oleObj r:id="rId4" imgW="4102100" imgH="21653500" progId="Equation.DSMT4">
                  <p:embed/>
                  <p:pic>
                    <p:nvPicPr>
                      <p:cNvPr id="6197" name="Object 53">
                        <a:extLst>
                          <a:ext uri="{FF2B5EF4-FFF2-40B4-BE49-F238E27FC236}">
                            <a16:creationId xmlns:a16="http://schemas.microsoft.com/office/drawing/2014/main" id="{5AB42AAE-42F4-4147-B0E7-881649D2D8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764" y="2465908"/>
                        <a:ext cx="447675" cy="2243137"/>
                      </a:xfrm>
                      <a:prstGeom prst="rect">
                        <a:avLst/>
                      </a:prstGeom>
                      <a:noFill/>
                      <a:ln>
                        <a:noFill/>
                      </a:ln>
                    </p:spPr>
                  </p:pic>
                </p:oleObj>
              </mc:Fallback>
            </mc:AlternateContent>
          </a:graphicData>
        </a:graphic>
      </p:graphicFrame>
      <p:graphicFrame>
        <p:nvGraphicFramePr>
          <p:cNvPr id="11" name="Object 58">
            <a:extLst>
              <a:ext uri="{FF2B5EF4-FFF2-40B4-BE49-F238E27FC236}">
                <a16:creationId xmlns:a16="http://schemas.microsoft.com/office/drawing/2014/main" id="{C94CF32A-DD92-2A41-A8DD-7454345DFDC9}"/>
              </a:ext>
            </a:extLst>
          </p:cNvPr>
          <p:cNvGraphicFramePr>
            <a:graphicFrameLocks noChangeAspect="1"/>
          </p:cNvGraphicFramePr>
          <p:nvPr>
            <p:extLst>
              <p:ext uri="{D42A27DB-BD31-4B8C-83A1-F6EECF244321}">
                <p14:modId xmlns:p14="http://schemas.microsoft.com/office/powerpoint/2010/main" val="3825398925"/>
              </p:ext>
            </p:extLst>
          </p:nvPr>
        </p:nvGraphicFramePr>
        <p:xfrm>
          <a:off x="1287389" y="1707083"/>
          <a:ext cx="3914775" cy="641350"/>
        </p:xfrm>
        <a:graphic>
          <a:graphicData uri="http://schemas.openxmlformats.org/presentationml/2006/ole">
            <mc:AlternateContent xmlns:mc="http://schemas.openxmlformats.org/markup-compatibility/2006">
              <mc:Choice xmlns:v="urn:schemas-microsoft-com:vml" Requires="v">
                <p:oleObj spid="_x0000_s203015" r:id="rId6" imgW="35102800" imgH="5562600" progId="Equation.DSMT4">
                  <p:embed/>
                </p:oleObj>
              </mc:Choice>
              <mc:Fallback>
                <p:oleObj r:id="rId6" imgW="35102800" imgH="5562600" progId="Equation.DSMT4">
                  <p:embed/>
                  <p:pic>
                    <p:nvPicPr>
                      <p:cNvPr id="6202" name="Object 58">
                        <a:extLst>
                          <a:ext uri="{FF2B5EF4-FFF2-40B4-BE49-F238E27FC236}">
                            <a16:creationId xmlns:a16="http://schemas.microsoft.com/office/drawing/2014/main" id="{CDB2C76A-000F-9744-BB30-E050C54C9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7389" y="1707083"/>
                        <a:ext cx="3914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12" name="Object 60">
            <a:extLst>
              <a:ext uri="{FF2B5EF4-FFF2-40B4-BE49-F238E27FC236}">
                <a16:creationId xmlns:a16="http://schemas.microsoft.com/office/drawing/2014/main" id="{C525C373-3952-E448-BF3E-AFE2139E67C8}"/>
              </a:ext>
            </a:extLst>
          </p:cNvPr>
          <p:cNvGraphicFramePr>
            <a:graphicFrameLocks noChangeAspect="1"/>
          </p:cNvGraphicFramePr>
          <p:nvPr>
            <p:extLst>
              <p:ext uri="{D42A27DB-BD31-4B8C-83A1-F6EECF244321}">
                <p14:modId xmlns:p14="http://schemas.microsoft.com/office/powerpoint/2010/main" val="2929089830"/>
              </p:ext>
            </p:extLst>
          </p:nvPr>
        </p:nvGraphicFramePr>
        <p:xfrm>
          <a:off x="1278658" y="2419870"/>
          <a:ext cx="4149725" cy="2289175"/>
        </p:xfrm>
        <a:graphic>
          <a:graphicData uri="http://schemas.openxmlformats.org/presentationml/2006/ole">
            <mc:AlternateContent xmlns:mc="http://schemas.openxmlformats.org/markup-compatibility/2006">
              <mc:Choice xmlns:v="urn:schemas-microsoft-com:vml" Requires="v">
                <p:oleObj spid="_x0000_s203016" r:id="rId8" imgW="40081200" imgH="22237700" progId="Equation.DSMT4">
                  <p:embed/>
                </p:oleObj>
              </mc:Choice>
              <mc:Fallback>
                <p:oleObj r:id="rId8" imgW="40081200" imgH="22237700" progId="Equation.DSMT4">
                  <p:embed/>
                  <p:pic>
                    <p:nvPicPr>
                      <p:cNvPr id="6204" name="Object 60">
                        <a:extLst>
                          <a:ext uri="{FF2B5EF4-FFF2-40B4-BE49-F238E27FC236}">
                            <a16:creationId xmlns:a16="http://schemas.microsoft.com/office/drawing/2014/main" id="{E092D254-AE96-374B-8BFC-CD131F3F1B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8658" y="2419870"/>
                        <a:ext cx="414972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13" name="Line 61">
            <a:extLst>
              <a:ext uri="{FF2B5EF4-FFF2-40B4-BE49-F238E27FC236}">
                <a16:creationId xmlns:a16="http://schemas.microsoft.com/office/drawing/2014/main" id="{85191796-F6B4-D340-99FF-7E135148670E}"/>
              </a:ext>
            </a:extLst>
          </p:cNvPr>
          <p:cNvSpPr>
            <a:spLocks noChangeShapeType="1"/>
          </p:cNvSpPr>
          <p:nvPr/>
        </p:nvSpPr>
        <p:spPr bwMode="auto">
          <a:xfrm>
            <a:off x="2773289" y="1635646"/>
            <a:ext cx="0" cy="0"/>
          </a:xfrm>
          <a:prstGeom prst="line">
            <a:avLst/>
          </a:prstGeom>
          <a:noFill/>
          <a:ln w="127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 name="Group 64">
            <a:extLst>
              <a:ext uri="{FF2B5EF4-FFF2-40B4-BE49-F238E27FC236}">
                <a16:creationId xmlns:a16="http://schemas.microsoft.com/office/drawing/2014/main" id="{8F69AEA0-3664-C342-9647-932DC8AC0A3B}"/>
              </a:ext>
            </a:extLst>
          </p:cNvPr>
          <p:cNvGrpSpPr>
            <a:grpSpLocks/>
          </p:cNvGrpSpPr>
          <p:nvPr/>
        </p:nvGrpSpPr>
        <p:grpSpPr bwMode="auto">
          <a:xfrm>
            <a:off x="251520" y="1728742"/>
            <a:ext cx="865188" cy="594679"/>
            <a:chOff x="0" y="89"/>
            <a:chExt cx="562" cy="395"/>
          </a:xfrm>
        </p:grpSpPr>
        <p:sp>
          <p:nvSpPr>
            <p:cNvPr id="15" name="Line 65">
              <a:extLst>
                <a:ext uri="{FF2B5EF4-FFF2-40B4-BE49-F238E27FC236}">
                  <a16:creationId xmlns:a16="http://schemas.microsoft.com/office/drawing/2014/main" id="{2EC9202E-FBDC-D745-B78D-A768F294E029}"/>
                </a:ext>
              </a:extLst>
            </p:cNvPr>
            <p:cNvSpPr>
              <a:spLocks noChangeShapeType="1"/>
            </p:cNvSpPr>
            <p:nvPr/>
          </p:nvSpPr>
          <p:spPr bwMode="auto">
            <a:xfrm>
              <a:off x="126" y="89"/>
              <a:ext cx="436" cy="395"/>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 name="Object 66">
              <a:extLst>
                <a:ext uri="{FF2B5EF4-FFF2-40B4-BE49-F238E27FC236}">
                  <a16:creationId xmlns:a16="http://schemas.microsoft.com/office/drawing/2014/main" id="{5E6F73DD-97F7-FA47-A910-F7D950F3B40A}"/>
                </a:ext>
              </a:extLst>
            </p:cNvPr>
            <p:cNvGraphicFramePr>
              <a:graphicFrameLocks noChangeAspect="1"/>
            </p:cNvGraphicFramePr>
            <p:nvPr/>
          </p:nvGraphicFramePr>
          <p:xfrm>
            <a:off x="0" y="272"/>
            <a:ext cx="363" cy="212"/>
          </p:xfrm>
          <a:graphic>
            <a:graphicData uri="http://schemas.openxmlformats.org/presentationml/2006/ole">
              <mc:AlternateContent xmlns:mc="http://schemas.openxmlformats.org/markup-compatibility/2006">
                <mc:Choice xmlns:v="urn:schemas-microsoft-com:vml" Requires="v">
                  <p:oleObj spid="_x0000_s203017" r:id="rId10" imgW="7899400" imgH="4686300" progId="Equation.DSMT4">
                    <p:embed/>
                  </p:oleObj>
                </mc:Choice>
                <mc:Fallback>
                  <p:oleObj r:id="rId10" imgW="7899400" imgH="4686300" progId="Equation.DSMT4">
                    <p:embed/>
                    <p:pic>
                      <p:nvPicPr>
                        <p:cNvPr id="6210" name="Object 66">
                          <a:extLst>
                            <a:ext uri="{FF2B5EF4-FFF2-40B4-BE49-F238E27FC236}">
                              <a16:creationId xmlns:a16="http://schemas.microsoft.com/office/drawing/2014/main" id="{BBC1BB59-C271-A146-A381-6E239B3FA6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272"/>
                          <a:ext cx="36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pSp>
      <p:sp>
        <p:nvSpPr>
          <p:cNvPr id="18" name="Rectangle 68">
            <a:extLst>
              <a:ext uri="{FF2B5EF4-FFF2-40B4-BE49-F238E27FC236}">
                <a16:creationId xmlns:a16="http://schemas.microsoft.com/office/drawing/2014/main" id="{D4FDA25B-8DB2-6C42-BD66-E41B8854E5E2}"/>
              </a:ext>
            </a:extLst>
          </p:cNvPr>
          <p:cNvSpPr>
            <a:spLocks noChangeArrowheads="1"/>
          </p:cNvSpPr>
          <p:nvPr/>
        </p:nvSpPr>
        <p:spPr bwMode="auto">
          <a:xfrm>
            <a:off x="179512" y="959175"/>
            <a:ext cx="54640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zh-CN" altLang="zh-CN" dirty="0"/>
              <a:t>    </a:t>
            </a:r>
            <a:r>
              <a:rPr lang="zh-CN" altLang="zh-CN" dirty="0">
                <a:latin typeface="Times New Roman" panose="02020603050405020304" pitchFamily="18" charset="0"/>
                <a:cs typeface="Times New Roman" panose="02020603050405020304" pitchFamily="18" charset="0"/>
              </a:rPr>
              <a:t>多元数据形成数据矩阵,在这个数据矩阵中</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共有</a:t>
            </a:r>
            <a:r>
              <a:rPr lang="zh-CN" altLang="zh-CN" i="1" dirty="0">
                <a:latin typeface="Times New Roman" panose="02020603050405020304" pitchFamily="18" charset="0"/>
                <a:cs typeface="Times New Roman" panose="02020603050405020304" pitchFamily="18" charset="0"/>
              </a:rPr>
              <a:t>n</a:t>
            </a:r>
          </a:p>
        </p:txBody>
      </p:sp>
      <p:grpSp>
        <p:nvGrpSpPr>
          <p:cNvPr id="19" name="Group 69">
            <a:extLst>
              <a:ext uri="{FF2B5EF4-FFF2-40B4-BE49-F238E27FC236}">
                <a16:creationId xmlns:a16="http://schemas.microsoft.com/office/drawing/2014/main" id="{E369C999-2B00-B140-A309-F4A156C02214}"/>
              </a:ext>
            </a:extLst>
          </p:cNvPr>
          <p:cNvGrpSpPr>
            <a:grpSpLocks/>
          </p:cNvGrpSpPr>
          <p:nvPr/>
        </p:nvGrpSpPr>
        <p:grpSpPr bwMode="auto">
          <a:xfrm>
            <a:off x="395288" y="1111250"/>
            <a:ext cx="5543547" cy="560388"/>
            <a:chOff x="82" y="-86"/>
            <a:chExt cx="3492" cy="353"/>
          </a:xfrm>
        </p:grpSpPr>
        <p:graphicFrame>
          <p:nvGraphicFramePr>
            <p:cNvPr id="20" name="Object 70">
              <a:extLst>
                <a:ext uri="{FF2B5EF4-FFF2-40B4-BE49-F238E27FC236}">
                  <a16:creationId xmlns:a16="http://schemas.microsoft.com/office/drawing/2014/main" id="{4751A860-2EEB-3540-8E8F-2C1DACD6A015}"/>
                </a:ext>
              </a:extLst>
            </p:cNvPr>
            <p:cNvGraphicFramePr>
              <a:graphicFrameLocks noChangeAspect="1"/>
            </p:cNvGraphicFramePr>
            <p:nvPr>
              <p:extLst>
                <p:ext uri="{D42A27DB-BD31-4B8C-83A1-F6EECF244321}">
                  <p14:modId xmlns:p14="http://schemas.microsoft.com/office/powerpoint/2010/main" val="1699866675"/>
                </p:ext>
              </p:extLst>
            </p:nvPr>
          </p:nvGraphicFramePr>
          <p:xfrm>
            <a:off x="672" y="-86"/>
            <a:ext cx="1134" cy="353"/>
          </p:xfrm>
          <a:graphic>
            <a:graphicData uri="http://schemas.openxmlformats.org/presentationml/2006/ole">
              <mc:AlternateContent xmlns:mc="http://schemas.openxmlformats.org/markup-compatibility/2006">
                <mc:Choice xmlns:v="urn:schemas-microsoft-com:vml" Requires="v">
                  <p:oleObj spid="_x0000_s203018" r:id="rId12" imgW="16967200" imgH="5270500" progId="Equation.DSMT4">
                    <p:embed/>
                  </p:oleObj>
                </mc:Choice>
                <mc:Fallback>
                  <p:oleObj r:id="rId12" imgW="16967200" imgH="5270500" progId="Equation.DSMT4">
                    <p:embed/>
                    <p:pic>
                      <p:nvPicPr>
                        <p:cNvPr id="6214" name="Object 70">
                          <a:extLst>
                            <a:ext uri="{FF2B5EF4-FFF2-40B4-BE49-F238E27FC236}">
                              <a16:creationId xmlns:a16="http://schemas.microsoft.com/office/drawing/2014/main" id="{D0A33BCC-E7EE-AD44-89D1-7E90562181F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2" y="-86"/>
                          <a:ext cx="1134"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21" name="Rectangle 71">
              <a:extLst>
                <a:ext uri="{FF2B5EF4-FFF2-40B4-BE49-F238E27FC236}">
                  <a16:creationId xmlns:a16="http://schemas.microsoft.com/office/drawing/2014/main" id="{04D1D85F-1E51-4E4D-A021-080963FE7C0A}"/>
                </a:ext>
              </a:extLst>
            </p:cNvPr>
            <p:cNvSpPr>
              <a:spLocks noChangeArrowheads="1"/>
            </p:cNvSpPr>
            <p:nvPr/>
          </p:nvSpPr>
          <p:spPr bwMode="auto">
            <a:xfrm>
              <a:off x="82" y="6"/>
              <a:ext cx="43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t>个样</a:t>
              </a:r>
              <a:r>
                <a:rPr lang="zh-CN" altLang="en-US" dirty="0"/>
                <a:t>本</a:t>
              </a:r>
              <a:endParaRPr lang="zh-CN" altLang="zh-CN" dirty="0"/>
            </a:p>
          </p:txBody>
        </p:sp>
        <p:sp>
          <p:nvSpPr>
            <p:cNvPr id="22" name="Text Box 72">
              <a:extLst>
                <a:ext uri="{FF2B5EF4-FFF2-40B4-BE49-F238E27FC236}">
                  <a16:creationId xmlns:a16="http://schemas.microsoft.com/office/drawing/2014/main" id="{345CCFD1-CF80-F840-9DEB-A2776B61B7AA}"/>
                </a:ext>
              </a:extLst>
            </p:cNvPr>
            <p:cNvSpPr txBox="1">
              <a:spLocks noChangeArrowheads="1"/>
            </p:cNvSpPr>
            <p:nvPr/>
          </p:nvSpPr>
          <p:spPr bwMode="auto">
            <a:xfrm>
              <a:off x="1777" y="13"/>
              <a:ext cx="1797"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latin typeface="Times New Roman" panose="02020603050405020304" pitchFamily="18" charset="0"/>
                  <a:cs typeface="Times New Roman" panose="02020603050405020304" pitchFamily="18" charset="0"/>
                </a:rPr>
                <a:t>(列向)，</a:t>
              </a:r>
              <a:r>
                <a:rPr lang="zh-CN" altLang="zh-CN" i="1" dirty="0">
                  <a:latin typeface="Times New Roman" panose="02020603050405020304" pitchFamily="18" charset="0"/>
                  <a:cs typeface="Times New Roman" panose="02020603050405020304" pitchFamily="18" charset="0"/>
                </a:rPr>
                <a:t>p</a:t>
              </a:r>
              <a:r>
                <a:rPr lang="zh-CN" altLang="zh-CN" dirty="0">
                  <a:latin typeface="Times New Roman" panose="02020603050405020304" pitchFamily="18" charset="0"/>
                  <a:cs typeface="Times New Roman" panose="02020603050405020304" pitchFamily="18" charset="0"/>
                </a:rPr>
                <a:t>个</a:t>
              </a:r>
              <a:r>
                <a:rPr lang="zh-CN" altLang="en-US" dirty="0">
                  <a:latin typeface="Times New Roman" panose="02020603050405020304" pitchFamily="18" charset="0"/>
                  <a:cs typeface="Times New Roman" panose="02020603050405020304" pitchFamily="18" charset="0"/>
                </a:rPr>
                <a:t>变量</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指标(横向)</a:t>
              </a:r>
              <a:r>
                <a:rPr lang="zh-CN" altLang="zh-CN" dirty="0"/>
                <a:t>.</a:t>
              </a:r>
            </a:p>
          </p:txBody>
        </p:sp>
      </p:grpSp>
      <p:sp>
        <p:nvSpPr>
          <p:cNvPr id="23" name="Rectangle 73">
            <a:extLst>
              <a:ext uri="{FF2B5EF4-FFF2-40B4-BE49-F238E27FC236}">
                <a16:creationId xmlns:a16="http://schemas.microsoft.com/office/drawing/2014/main" id="{6382D9C9-1922-5D4C-8A56-22A6E8F274CB}"/>
              </a:ext>
            </a:extLst>
          </p:cNvPr>
          <p:cNvSpPr>
            <a:spLocks noChangeArrowheads="1"/>
          </p:cNvSpPr>
          <p:nvPr/>
        </p:nvSpPr>
        <p:spPr bwMode="auto">
          <a:xfrm>
            <a:off x="5894407" y="2008713"/>
            <a:ext cx="3157877" cy="1572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30000"/>
              </a:lnSpc>
              <a:spcBef>
                <a:spcPct val="20000"/>
              </a:spcBef>
            </a:pPr>
            <a:r>
              <a:rPr lang="zh-CN" altLang="zh-CN" dirty="0"/>
              <a:t>聚类分析</a:t>
            </a:r>
          </a:p>
          <a:p>
            <a:pPr>
              <a:lnSpc>
                <a:spcPct val="130000"/>
              </a:lnSpc>
              <a:spcBef>
                <a:spcPct val="20000"/>
              </a:spcBef>
            </a:pPr>
            <a:r>
              <a:rPr lang="zh-CN" altLang="zh-CN" dirty="0">
                <a:latin typeface="Times New Roman" panose="02020603050405020304" pitchFamily="18" charset="0"/>
                <a:cs typeface="Times New Roman" panose="02020603050405020304" pitchFamily="18" charset="0"/>
              </a:rPr>
              <a:t>有两种类型：</a:t>
            </a:r>
          </a:p>
          <a:p>
            <a:pPr marL="285750" indent="-285750">
              <a:lnSpc>
                <a:spcPct val="130000"/>
              </a:lnSpc>
              <a:spcBef>
                <a:spcPct val="20000"/>
              </a:spcBef>
              <a:buFont typeface="Arial" panose="020B0604020202020204" pitchFamily="34" charset="0"/>
              <a:buChar char="•"/>
            </a:pPr>
            <a:r>
              <a:rPr lang="zh-CN" altLang="zh-CN" dirty="0">
                <a:solidFill>
                  <a:srgbClr val="C00000"/>
                </a:solidFill>
                <a:latin typeface="Times New Roman" panose="02020603050405020304" pitchFamily="18" charset="0"/>
                <a:cs typeface="Times New Roman" panose="02020603050405020304" pitchFamily="18" charset="0"/>
              </a:rPr>
              <a:t>按样</a:t>
            </a:r>
            <a:r>
              <a:rPr lang="zh-CN" altLang="en-US" dirty="0">
                <a:solidFill>
                  <a:srgbClr val="C00000"/>
                </a:solidFill>
                <a:latin typeface="Times New Roman" panose="02020603050405020304" pitchFamily="18" charset="0"/>
                <a:cs typeface="Times New Roman" panose="02020603050405020304" pitchFamily="18" charset="0"/>
              </a:rPr>
              <a:t>本</a:t>
            </a:r>
            <a:r>
              <a:rPr lang="zh-CN" altLang="zh-CN" dirty="0">
                <a:solidFill>
                  <a:srgbClr val="C00000"/>
                </a:solidFill>
                <a:latin typeface="Times New Roman" panose="02020603050405020304" pitchFamily="18" charset="0"/>
                <a:cs typeface="Times New Roman" panose="02020603050405020304" pitchFamily="18" charset="0"/>
              </a:rPr>
              <a:t>聚类</a:t>
            </a:r>
            <a:r>
              <a:rPr lang="zh-CN" altLang="en-US" dirty="0">
                <a:solidFill>
                  <a:srgbClr val="C00000"/>
                </a:solidFill>
                <a:latin typeface="Times New Roman" panose="02020603050405020304" pitchFamily="18" charset="0"/>
                <a:cs typeface="Times New Roman" panose="02020603050405020304" pitchFamily="18" charset="0"/>
              </a:rPr>
              <a:t>（</a:t>
            </a:r>
            <a:r>
              <a:rPr lang="en-US" altLang="zh-CN" dirty="0">
                <a:solidFill>
                  <a:srgbClr val="C00000"/>
                </a:solidFill>
                <a:latin typeface="Times New Roman" panose="02020603050405020304" pitchFamily="18" charset="0"/>
                <a:cs typeface="Times New Roman" panose="02020603050405020304" pitchFamily="18" charset="0"/>
              </a:rPr>
              <a:t>Q</a:t>
            </a:r>
            <a:r>
              <a:rPr lang="zh-CN" altLang="en-US" dirty="0">
                <a:solidFill>
                  <a:srgbClr val="C00000"/>
                </a:solidFill>
                <a:latin typeface="Times New Roman" panose="02020603050405020304" pitchFamily="18" charset="0"/>
                <a:cs typeface="Times New Roman" panose="02020603050405020304" pitchFamily="18" charset="0"/>
              </a:rPr>
              <a:t>型）</a:t>
            </a:r>
            <a:endParaRPr lang="zh-CN" altLang="zh-CN" dirty="0">
              <a:solidFill>
                <a:srgbClr val="C00000"/>
              </a:solidFill>
              <a:latin typeface="Times New Roman" panose="02020603050405020304" pitchFamily="18" charset="0"/>
              <a:cs typeface="Times New Roman" panose="02020603050405020304" pitchFamily="18" charset="0"/>
            </a:endParaRPr>
          </a:p>
          <a:p>
            <a:pPr marL="285750" indent="-285750">
              <a:lnSpc>
                <a:spcPct val="130000"/>
              </a:lnSpc>
              <a:spcBef>
                <a:spcPct val="20000"/>
              </a:spcBef>
              <a:buFont typeface="Arial" panose="020B0604020202020204" pitchFamily="34" charset="0"/>
              <a:buChar char="•"/>
            </a:pPr>
            <a:r>
              <a:rPr lang="zh-CN" altLang="zh-CN" dirty="0">
                <a:solidFill>
                  <a:srgbClr val="C00000"/>
                </a:solidFill>
                <a:latin typeface="Times New Roman" panose="02020603050405020304" pitchFamily="18" charset="0"/>
                <a:cs typeface="Times New Roman" panose="02020603050405020304" pitchFamily="18" charset="0"/>
              </a:rPr>
              <a:t>按变量(指标)聚类</a:t>
            </a:r>
            <a:r>
              <a:rPr lang="zh-CN" altLang="en-US" dirty="0">
                <a:solidFill>
                  <a:srgbClr val="C00000"/>
                </a:solidFill>
                <a:latin typeface="Times New Roman" panose="02020603050405020304" pitchFamily="18" charset="0"/>
                <a:cs typeface="Times New Roman" panose="02020603050405020304" pitchFamily="18" charset="0"/>
              </a:rPr>
              <a:t>（</a:t>
            </a:r>
            <a:r>
              <a:rPr lang="en-US" altLang="zh-CN" dirty="0">
                <a:solidFill>
                  <a:srgbClr val="C00000"/>
                </a:solidFill>
                <a:latin typeface="Times New Roman" panose="02020603050405020304" pitchFamily="18" charset="0"/>
                <a:cs typeface="Times New Roman" panose="02020603050405020304" pitchFamily="18" charset="0"/>
              </a:rPr>
              <a:t>R</a:t>
            </a:r>
            <a:r>
              <a:rPr lang="zh-CN" altLang="en-US" dirty="0">
                <a:solidFill>
                  <a:srgbClr val="C00000"/>
                </a:solidFill>
                <a:latin typeface="Times New Roman" panose="02020603050405020304" pitchFamily="18" charset="0"/>
                <a:cs typeface="Times New Roman" panose="02020603050405020304" pitchFamily="18" charset="0"/>
              </a:rPr>
              <a:t>型）</a:t>
            </a:r>
            <a:r>
              <a:rPr lang="zh-CN" altLang="zh-CN" dirty="0">
                <a:solidFill>
                  <a:srgbClr val="C00000"/>
                </a:solidFill>
                <a:latin typeface="Times New Roman" panose="02020603050405020304" pitchFamily="18" charset="0"/>
                <a:cs typeface="Times New Roman" panose="02020603050405020304" pitchFamily="18" charset="0"/>
              </a:rPr>
              <a:t>。</a:t>
            </a:r>
          </a:p>
        </p:txBody>
      </p:sp>
      <p:sp>
        <p:nvSpPr>
          <p:cNvPr id="24" name="文本框 23">
            <a:extLst>
              <a:ext uri="{FF2B5EF4-FFF2-40B4-BE49-F238E27FC236}">
                <a16:creationId xmlns:a16="http://schemas.microsoft.com/office/drawing/2014/main" id="{0C065899-E7F0-4E46-8FF7-466C7CF4B3B9}"/>
              </a:ext>
            </a:extLst>
          </p:cNvPr>
          <p:cNvSpPr txBox="1"/>
          <p:nvPr/>
        </p:nvSpPr>
        <p:spPr>
          <a:xfrm>
            <a:off x="604764" y="1692764"/>
            <a:ext cx="642938" cy="369332"/>
          </a:xfrm>
          <a:prstGeom prst="rect">
            <a:avLst/>
          </a:prstGeom>
          <a:noFill/>
        </p:spPr>
        <p:txBody>
          <a:bodyPr wrap="square">
            <a:spAutoFit/>
          </a:bodyPr>
          <a:lstStyle/>
          <a:p>
            <a:r>
              <a:rPr lang="zh-CN" altLang="zh-CN" dirty="0"/>
              <a:t>样</a:t>
            </a:r>
            <a:r>
              <a:rPr lang="zh-CN" altLang="en-US" dirty="0"/>
              <a:t>本</a:t>
            </a:r>
          </a:p>
        </p:txBody>
      </p:sp>
    </p:spTree>
    <p:extLst>
      <p:ext uri="{BB962C8B-B14F-4D97-AF65-F5344CB8AC3E}">
        <p14:creationId xmlns:p14="http://schemas.microsoft.com/office/powerpoint/2010/main" val="2691580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样</a:t>
            </a:r>
            <a:r>
              <a:rPr lang="zh-CN" altLang="en-US" sz="2400" b="1" dirty="0">
                <a:solidFill>
                  <a:srgbClr val="630D5F"/>
                </a:solidFill>
                <a:latin typeface="宋体" panose="02010600030101010101" pitchFamily="2" charset="-122"/>
                <a:cs typeface="Times New Roman" panose="02020603050405020304" pitchFamily="18" charset="0"/>
              </a:rPr>
              <a:t>本</a:t>
            </a:r>
            <a:r>
              <a:rPr lang="zh-CN"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间的相似性度量—距离</a:t>
            </a:r>
            <a:endPar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7589D92B-8D3D-B246-815C-2C505028247C}"/>
              </a:ext>
            </a:extLst>
          </p:cNvPr>
          <p:cNvGraphicFramePr>
            <a:graphicFrameLocks noChangeAspect="1"/>
          </p:cNvGraphicFramePr>
          <p:nvPr>
            <p:extLst>
              <p:ext uri="{D42A27DB-BD31-4B8C-83A1-F6EECF244321}">
                <p14:modId xmlns:p14="http://schemas.microsoft.com/office/powerpoint/2010/main" val="2182458843"/>
              </p:ext>
            </p:extLst>
          </p:nvPr>
        </p:nvGraphicFramePr>
        <p:xfrm>
          <a:off x="2415130" y="1713562"/>
          <a:ext cx="3937000" cy="492125"/>
        </p:xfrm>
        <a:graphic>
          <a:graphicData uri="http://schemas.openxmlformats.org/presentationml/2006/ole">
            <mc:AlternateContent xmlns:mc="http://schemas.openxmlformats.org/markup-compatibility/2006">
              <mc:Choice xmlns:v="urn:schemas-microsoft-com:vml" Requires="v">
                <p:oleObj spid="_x0000_s172279" r:id="rId4" imgW="50317400" imgH="5854700" progId="Equation.DSMT4">
                  <p:embed/>
                </p:oleObj>
              </mc:Choice>
              <mc:Fallback>
                <p:oleObj r:id="rId4" imgW="50317400" imgH="5854700" progId="Equation.DSMT4">
                  <p:embed/>
                  <p:pic>
                    <p:nvPicPr>
                      <p:cNvPr id="8195" name="Object 3">
                        <a:extLst>
                          <a:ext uri="{FF2B5EF4-FFF2-40B4-BE49-F238E27FC236}">
                            <a16:creationId xmlns:a16="http://schemas.microsoft.com/office/drawing/2014/main" id="{742B0AC0-AEE1-3643-B529-58EA6A22C8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5130" y="1713562"/>
                        <a:ext cx="3937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5" name="Rectangle 5">
            <a:extLst>
              <a:ext uri="{FF2B5EF4-FFF2-40B4-BE49-F238E27FC236}">
                <a16:creationId xmlns:a16="http://schemas.microsoft.com/office/drawing/2014/main" id="{64E4A0E1-A343-444D-96F4-BC7BC6AB14A5}"/>
              </a:ext>
            </a:extLst>
          </p:cNvPr>
          <p:cNvSpPr>
            <a:spLocks noChangeArrowheads="1"/>
          </p:cNvSpPr>
          <p:nvPr/>
        </p:nvSpPr>
        <p:spPr bwMode="auto">
          <a:xfrm>
            <a:off x="857011" y="1029754"/>
            <a:ext cx="31162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spcBef>
                <a:spcPct val="20000"/>
              </a:spcBef>
            </a:pPr>
            <a:r>
              <a:rPr lang="zh-CN" altLang="zh-CN" dirty="0"/>
              <a:t>设有</a:t>
            </a:r>
            <a:r>
              <a:rPr lang="zh-CN" altLang="zh-CN" i="1" dirty="0">
                <a:latin typeface="Times New Roman" panose="02020603050405020304" pitchFamily="18" charset="0"/>
                <a:cs typeface="Times New Roman" panose="02020603050405020304" pitchFamily="18" charset="0"/>
              </a:rPr>
              <a:t>n</a:t>
            </a:r>
            <a:r>
              <a:rPr lang="zh-CN" altLang="zh-CN" dirty="0"/>
              <a:t>个样品的多元观测数据：</a:t>
            </a:r>
          </a:p>
        </p:txBody>
      </p:sp>
      <p:sp>
        <p:nvSpPr>
          <p:cNvPr id="6" name="Rectangle 6">
            <a:extLst>
              <a:ext uri="{FF2B5EF4-FFF2-40B4-BE49-F238E27FC236}">
                <a16:creationId xmlns:a16="http://schemas.microsoft.com/office/drawing/2014/main" id="{FB97BBD6-F888-E24D-BCFE-71842E1C337E}"/>
              </a:ext>
            </a:extLst>
          </p:cNvPr>
          <p:cNvSpPr>
            <a:spLocks noChangeArrowheads="1"/>
          </p:cNvSpPr>
          <p:nvPr/>
        </p:nvSpPr>
        <p:spPr bwMode="auto">
          <a:xfrm>
            <a:off x="892596" y="2670059"/>
            <a:ext cx="7207795" cy="32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30000"/>
              </a:lnSpc>
            </a:pPr>
            <a:r>
              <a:rPr lang="zh-CN" altLang="zh-CN" dirty="0"/>
              <a:t>    每个样品可看成</a:t>
            </a:r>
            <a:r>
              <a:rPr lang="zh-CN" altLang="zh-CN" i="1" dirty="0">
                <a:latin typeface="Times New Roman" panose="02020603050405020304" pitchFamily="18" charset="0"/>
                <a:cs typeface="Times New Roman" panose="02020603050405020304" pitchFamily="18" charset="0"/>
              </a:rPr>
              <a:t>p</a:t>
            </a:r>
            <a:r>
              <a:rPr lang="zh-CN" altLang="zh-CN" dirty="0"/>
              <a:t>元空间的一个点，</a:t>
            </a:r>
            <a:r>
              <a:rPr lang="zh-CN" altLang="zh-CN" i="1" dirty="0">
                <a:latin typeface="Times New Roman" panose="02020603050405020304" pitchFamily="18" charset="0"/>
                <a:cs typeface="Times New Roman" panose="02020603050405020304" pitchFamily="18" charset="0"/>
              </a:rPr>
              <a:t>n</a:t>
            </a:r>
            <a:r>
              <a:rPr lang="zh-CN" altLang="zh-CN" dirty="0"/>
              <a:t>个样品组成</a:t>
            </a:r>
            <a:r>
              <a:rPr lang="zh-CN" altLang="zh-CN" i="1" dirty="0">
                <a:latin typeface="Times New Roman" panose="02020603050405020304" pitchFamily="18" charset="0"/>
                <a:cs typeface="Times New Roman" panose="02020603050405020304" pitchFamily="18" charset="0"/>
              </a:rPr>
              <a:t>p</a:t>
            </a:r>
            <a:r>
              <a:rPr lang="zh-CN" altLang="zh-CN" dirty="0"/>
              <a:t>元空间的</a:t>
            </a:r>
            <a:r>
              <a:rPr lang="zh-CN" altLang="zh-CN" i="1" dirty="0">
                <a:latin typeface="Times New Roman" panose="02020603050405020304" pitchFamily="18" charset="0"/>
                <a:cs typeface="Times New Roman" panose="02020603050405020304" pitchFamily="18" charset="0"/>
              </a:rPr>
              <a:t>n</a:t>
            </a:r>
            <a:r>
              <a:rPr lang="zh-CN" altLang="zh-CN" dirty="0"/>
              <a:t>个点。</a:t>
            </a:r>
          </a:p>
        </p:txBody>
      </p:sp>
      <p:sp>
        <p:nvSpPr>
          <p:cNvPr id="7" name="Rectangle 7">
            <a:extLst>
              <a:ext uri="{FF2B5EF4-FFF2-40B4-BE49-F238E27FC236}">
                <a16:creationId xmlns:a16="http://schemas.microsoft.com/office/drawing/2014/main" id="{40A24A86-1AA7-724C-AB5A-4911CED121E5}"/>
              </a:ext>
            </a:extLst>
          </p:cNvPr>
          <p:cNvSpPr>
            <a:spLocks noChangeArrowheads="1"/>
          </p:cNvSpPr>
          <p:nvPr/>
        </p:nvSpPr>
        <p:spPr bwMode="auto">
          <a:xfrm>
            <a:off x="836431" y="3372555"/>
            <a:ext cx="7063779" cy="32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30000"/>
              </a:lnSpc>
              <a:spcBef>
                <a:spcPct val="20000"/>
              </a:spcBef>
            </a:pPr>
            <a:r>
              <a:rPr lang="zh-CN" altLang="zh-CN" dirty="0">
                <a:latin typeface="Times New Roman" panose="02020603050405020304" pitchFamily="18" charset="0"/>
                <a:ea typeface="SimSun" panose="02010600030101010101" pitchFamily="2" charset="-122"/>
                <a:cs typeface="Times New Roman" panose="02020603050405020304" pitchFamily="18" charset="0"/>
              </a:rPr>
              <a:t>    我们用各点之间的距离来衡量各种样品之间的相似程度(或靠近程度)</a:t>
            </a:r>
            <a:r>
              <a:rPr lang="zh-CN" altLang="zh-CN" dirty="0"/>
              <a:t>。</a:t>
            </a:r>
          </a:p>
        </p:txBody>
      </p:sp>
    </p:spTree>
    <p:extLst>
      <p:ext uri="{BB962C8B-B14F-4D97-AF65-F5344CB8AC3E}">
        <p14:creationId xmlns:p14="http://schemas.microsoft.com/office/powerpoint/2010/main" val="1141627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zh-CN" sz="2400" b="1" dirty="0">
                <a:solidFill>
                  <a:srgbClr val="630D5F"/>
                </a:solidFill>
                <a:latin typeface="宋体" panose="02010600030101010101" pitchFamily="2" charset="-122"/>
                <a:cs typeface="Times New Roman" panose="02020603050405020304" pitchFamily="18" charset="0"/>
              </a:rPr>
              <a:t>样</a:t>
            </a:r>
            <a:r>
              <a:rPr lang="zh-CN" altLang="en-US" sz="2400" b="1" dirty="0">
                <a:solidFill>
                  <a:srgbClr val="630D5F"/>
                </a:solidFill>
                <a:latin typeface="宋体" panose="02010600030101010101" pitchFamily="2" charset="-122"/>
                <a:cs typeface="Times New Roman" panose="02020603050405020304" pitchFamily="18" charset="0"/>
              </a:rPr>
              <a:t>本</a:t>
            </a:r>
            <a:r>
              <a:rPr lang="zh-CN" altLang="zh-CN" sz="2400" b="1" dirty="0">
                <a:solidFill>
                  <a:srgbClr val="630D5F"/>
                </a:solidFill>
                <a:latin typeface="宋体" panose="02010600030101010101" pitchFamily="2" charset="-122"/>
                <a:cs typeface="Times New Roman" panose="02020603050405020304" pitchFamily="18" charset="0"/>
              </a:rPr>
              <a:t>间的相似性度量—距离</a:t>
            </a:r>
            <a:endParaRPr lang="zh-CN" altLang="en-US" sz="2400" b="1" dirty="0">
              <a:solidFill>
                <a:srgbClr val="630D5F"/>
              </a:solidFill>
              <a:latin typeface="宋体"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C8FA6966-55B1-AB48-8B3C-901CD7A95F9C}"/>
              </a:ext>
            </a:extLst>
          </p:cNvPr>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Rectangle 3">
            <a:extLst>
              <a:ext uri="{FF2B5EF4-FFF2-40B4-BE49-F238E27FC236}">
                <a16:creationId xmlns:a16="http://schemas.microsoft.com/office/drawing/2014/main" id="{82497CB9-EFC1-0F46-B7E0-D5214C73C10B}"/>
              </a:ext>
            </a:extLst>
          </p:cNvPr>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 name="Object 4">
            <a:extLst>
              <a:ext uri="{FF2B5EF4-FFF2-40B4-BE49-F238E27FC236}">
                <a16:creationId xmlns:a16="http://schemas.microsoft.com/office/drawing/2014/main" id="{BB453AD6-06AA-7D43-A9C4-DB8BD598CD3B}"/>
              </a:ext>
            </a:extLst>
          </p:cNvPr>
          <p:cNvGraphicFramePr>
            <a:graphicFrameLocks noChangeAspect="1"/>
          </p:cNvGraphicFramePr>
          <p:nvPr>
            <p:extLst>
              <p:ext uri="{D42A27DB-BD31-4B8C-83A1-F6EECF244321}">
                <p14:modId xmlns:p14="http://schemas.microsoft.com/office/powerpoint/2010/main" val="3732992133"/>
              </p:ext>
            </p:extLst>
          </p:nvPr>
        </p:nvGraphicFramePr>
        <p:xfrm>
          <a:off x="1565247" y="1914525"/>
          <a:ext cx="5167313" cy="1900237"/>
        </p:xfrm>
        <a:graphic>
          <a:graphicData uri="http://schemas.openxmlformats.org/presentationml/2006/ole">
            <mc:AlternateContent xmlns:mc="http://schemas.openxmlformats.org/markup-compatibility/2006">
              <mc:Choice xmlns:v="urn:schemas-microsoft-com:vml" Requires="v">
                <p:oleObj spid="_x0000_s173795" r:id="rId4" imgW="65239900" imgH="23990300" progId="Equation.DSMT4">
                  <p:embed/>
                </p:oleObj>
              </mc:Choice>
              <mc:Fallback>
                <p:oleObj r:id="rId4" imgW="65239900" imgH="23990300" progId="Equation.DSMT4">
                  <p:embed/>
                  <p:pic>
                    <p:nvPicPr>
                      <p:cNvPr id="9220" name="Object 4">
                        <a:extLst>
                          <a:ext uri="{FF2B5EF4-FFF2-40B4-BE49-F238E27FC236}">
                            <a16:creationId xmlns:a16="http://schemas.microsoft.com/office/drawing/2014/main" id="{43325100-705C-1749-9EF4-6FCCBD3075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247" y="1914525"/>
                        <a:ext cx="5167313"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pSp>
        <p:nvGrpSpPr>
          <p:cNvPr id="6" name="Group 5">
            <a:extLst>
              <a:ext uri="{FF2B5EF4-FFF2-40B4-BE49-F238E27FC236}">
                <a16:creationId xmlns:a16="http://schemas.microsoft.com/office/drawing/2014/main" id="{C9E2AB59-92BA-A945-9894-7B7419EF89F1}"/>
              </a:ext>
            </a:extLst>
          </p:cNvPr>
          <p:cNvGrpSpPr>
            <a:grpSpLocks/>
          </p:cNvGrpSpPr>
          <p:nvPr/>
        </p:nvGrpSpPr>
        <p:grpSpPr bwMode="auto">
          <a:xfrm>
            <a:off x="908816" y="953293"/>
            <a:ext cx="6365875" cy="542925"/>
            <a:chOff x="0" y="-69"/>
            <a:chExt cx="4010" cy="342"/>
          </a:xfrm>
        </p:grpSpPr>
        <p:graphicFrame>
          <p:nvGraphicFramePr>
            <p:cNvPr id="7" name="Object 6">
              <a:extLst>
                <a:ext uri="{FF2B5EF4-FFF2-40B4-BE49-F238E27FC236}">
                  <a16:creationId xmlns:a16="http://schemas.microsoft.com/office/drawing/2014/main" id="{5295A601-13BA-D645-B13B-8A7B8A10EBEF}"/>
                </a:ext>
              </a:extLst>
            </p:cNvPr>
            <p:cNvGraphicFramePr>
              <a:graphicFrameLocks noChangeAspect="1"/>
            </p:cNvGraphicFramePr>
            <p:nvPr>
              <p:extLst>
                <p:ext uri="{D42A27DB-BD31-4B8C-83A1-F6EECF244321}">
                  <p14:modId xmlns:p14="http://schemas.microsoft.com/office/powerpoint/2010/main" val="995674990"/>
                </p:ext>
              </p:extLst>
            </p:nvPr>
          </p:nvGraphicFramePr>
          <p:xfrm>
            <a:off x="182" y="-40"/>
            <a:ext cx="681" cy="288"/>
          </p:xfrm>
          <a:graphic>
            <a:graphicData uri="http://schemas.openxmlformats.org/presentationml/2006/ole">
              <mc:AlternateContent xmlns:mc="http://schemas.openxmlformats.org/markup-compatibility/2006">
                <mc:Choice xmlns:v="urn:schemas-microsoft-com:vml" Requires="v">
                  <p:oleObj spid="_x0000_s173796" r:id="rId6" imgW="12877800" imgH="5562600" progId="Equation.DSMT4">
                    <p:embed/>
                  </p:oleObj>
                </mc:Choice>
                <mc:Fallback>
                  <p:oleObj r:id="rId6" imgW="12877800" imgH="5562600" progId="Equation.DSMT4">
                    <p:embed/>
                    <p:pic>
                      <p:nvPicPr>
                        <p:cNvPr id="9222" name="Object 6">
                          <a:extLst>
                            <a:ext uri="{FF2B5EF4-FFF2-40B4-BE49-F238E27FC236}">
                              <a16:creationId xmlns:a16="http://schemas.microsoft.com/office/drawing/2014/main" id="{1EBCBF19-8D3A-5A42-874D-1C6D85704C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 y="-40"/>
                          <a:ext cx="6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8" name="Object 7">
              <a:extLst>
                <a:ext uri="{FF2B5EF4-FFF2-40B4-BE49-F238E27FC236}">
                  <a16:creationId xmlns:a16="http://schemas.microsoft.com/office/drawing/2014/main" id="{DD660EC3-1A84-964E-A004-BA391A13A094}"/>
                </a:ext>
              </a:extLst>
            </p:cNvPr>
            <p:cNvGraphicFramePr>
              <a:graphicFrameLocks noChangeAspect="1"/>
            </p:cNvGraphicFramePr>
            <p:nvPr>
              <p:extLst>
                <p:ext uri="{D42A27DB-BD31-4B8C-83A1-F6EECF244321}">
                  <p14:modId xmlns:p14="http://schemas.microsoft.com/office/powerpoint/2010/main" val="1307835559"/>
                </p:ext>
              </p:extLst>
            </p:nvPr>
          </p:nvGraphicFramePr>
          <p:xfrm>
            <a:off x="1343" y="-69"/>
            <a:ext cx="453" cy="314"/>
          </p:xfrm>
          <a:graphic>
            <a:graphicData uri="http://schemas.openxmlformats.org/presentationml/2006/ole">
              <mc:AlternateContent xmlns:mc="http://schemas.openxmlformats.org/markup-compatibility/2006">
                <mc:Choice xmlns:v="urn:schemas-microsoft-com:vml" Requires="v">
                  <p:oleObj spid="_x0000_s173797" r:id="rId8" imgW="7899400" imgH="5562600" progId="Equation.DSMT4">
                    <p:embed/>
                  </p:oleObj>
                </mc:Choice>
                <mc:Fallback>
                  <p:oleObj r:id="rId8" imgW="7899400" imgH="5562600" progId="Equation.DSMT4">
                    <p:embed/>
                    <p:pic>
                      <p:nvPicPr>
                        <p:cNvPr id="9223" name="Object 7">
                          <a:extLst>
                            <a:ext uri="{FF2B5EF4-FFF2-40B4-BE49-F238E27FC236}">
                              <a16:creationId xmlns:a16="http://schemas.microsoft.com/office/drawing/2014/main" id="{21BC84E2-B2A8-9F48-8B39-4BA0E066FE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3" y="-69"/>
                          <a:ext cx="45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9" name="Text Box 8">
              <a:extLst>
                <a:ext uri="{FF2B5EF4-FFF2-40B4-BE49-F238E27FC236}">
                  <a16:creationId xmlns:a16="http://schemas.microsoft.com/office/drawing/2014/main" id="{F262BA75-077A-814E-A9F0-BA9A16161AE4}"/>
                </a:ext>
              </a:extLst>
            </p:cNvPr>
            <p:cNvSpPr txBox="1">
              <a:spLocks noChangeArrowheads="1"/>
            </p:cNvSpPr>
            <p:nvPr/>
          </p:nvSpPr>
          <p:spPr bwMode="auto">
            <a:xfrm>
              <a:off x="0" y="4"/>
              <a:ext cx="2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a:t>设</a:t>
              </a:r>
            </a:p>
          </p:txBody>
        </p:sp>
        <p:sp>
          <p:nvSpPr>
            <p:cNvPr id="10" name="Text Box 9">
              <a:extLst>
                <a:ext uri="{FF2B5EF4-FFF2-40B4-BE49-F238E27FC236}">
                  <a16:creationId xmlns:a16="http://schemas.microsoft.com/office/drawing/2014/main" id="{355F450B-3DDB-084F-B009-A10322D6D632}"/>
                </a:ext>
              </a:extLst>
            </p:cNvPr>
            <p:cNvSpPr txBox="1">
              <a:spLocks noChangeArrowheads="1"/>
            </p:cNvSpPr>
            <p:nvPr/>
          </p:nvSpPr>
          <p:spPr bwMode="auto">
            <a:xfrm>
              <a:off x="907" y="10"/>
              <a:ext cx="43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t>是样</a:t>
              </a:r>
              <a:r>
                <a:rPr lang="zh-CN" altLang="en-US" dirty="0"/>
                <a:t>本</a:t>
              </a:r>
              <a:endParaRPr lang="zh-CN" altLang="zh-CN" dirty="0"/>
            </a:p>
          </p:txBody>
        </p:sp>
        <p:sp>
          <p:nvSpPr>
            <p:cNvPr id="11" name="Text Box 10">
              <a:extLst>
                <a:ext uri="{FF2B5EF4-FFF2-40B4-BE49-F238E27FC236}">
                  <a16:creationId xmlns:a16="http://schemas.microsoft.com/office/drawing/2014/main" id="{A1696886-658C-F64D-8BFF-C2EFC43F6E42}"/>
                </a:ext>
              </a:extLst>
            </p:cNvPr>
            <p:cNvSpPr txBox="1">
              <a:spLocks noChangeArrowheads="1"/>
            </p:cNvSpPr>
            <p:nvPr/>
          </p:nvSpPr>
          <p:spPr bwMode="auto">
            <a:xfrm>
              <a:off x="1796" y="10"/>
              <a:ext cx="221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zh-CN" altLang="zh-CN" dirty="0"/>
                <a:t>之间的距离，一般要求它满足</a:t>
              </a:r>
            </a:p>
          </p:txBody>
        </p:sp>
      </p:grpSp>
      <p:sp>
        <p:nvSpPr>
          <p:cNvPr id="12" name="Text Box 11">
            <a:extLst>
              <a:ext uri="{FF2B5EF4-FFF2-40B4-BE49-F238E27FC236}">
                <a16:creationId xmlns:a16="http://schemas.microsoft.com/office/drawing/2014/main" id="{6D9EBC45-C0A4-A74C-8F8E-4F381E9F0606}"/>
              </a:ext>
            </a:extLst>
          </p:cNvPr>
          <p:cNvSpPr txBox="1">
            <a:spLocks noChangeArrowheads="1"/>
          </p:cNvSpPr>
          <p:nvPr/>
        </p:nvSpPr>
        <p:spPr bwMode="auto">
          <a:xfrm>
            <a:off x="250825" y="1487488"/>
            <a:ext cx="17780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t>下列条件：</a:t>
            </a:r>
          </a:p>
        </p:txBody>
      </p:sp>
      <p:sp>
        <p:nvSpPr>
          <p:cNvPr id="13" name="Rectangle 12">
            <a:extLst>
              <a:ext uri="{FF2B5EF4-FFF2-40B4-BE49-F238E27FC236}">
                <a16:creationId xmlns:a16="http://schemas.microsoft.com/office/drawing/2014/main" id="{25A993F7-B929-5A46-B11A-DBB52D2AFE66}"/>
              </a:ext>
            </a:extLst>
          </p:cNvPr>
          <p:cNvSpPr>
            <a:spLocks noChangeArrowheads="1"/>
          </p:cNvSpPr>
          <p:nvPr/>
        </p:nvSpPr>
        <p:spPr bwMode="auto">
          <a:xfrm>
            <a:off x="250825" y="4058706"/>
            <a:ext cx="7542129" cy="32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30000"/>
              </a:lnSpc>
              <a:spcBef>
                <a:spcPct val="20000"/>
              </a:spcBef>
            </a:pPr>
            <a:r>
              <a:rPr lang="zh-CN" altLang="zh-CN" dirty="0"/>
              <a:t>    在聚类分析中，</a:t>
            </a:r>
            <a:r>
              <a:rPr lang="zh-CN" altLang="zh-CN" dirty="0">
                <a:latin typeface="Times New Roman" panose="02020603050405020304" pitchFamily="18" charset="0"/>
                <a:cs typeface="Times New Roman" panose="02020603050405020304" pitchFamily="18" charset="0"/>
              </a:rPr>
              <a:t>有些距离不满足3）,我们在广义的角度上仍称它为距离。</a:t>
            </a:r>
          </a:p>
        </p:txBody>
      </p:sp>
    </p:spTree>
    <p:extLst>
      <p:ext uri="{BB962C8B-B14F-4D97-AF65-F5344CB8AC3E}">
        <p14:creationId xmlns:p14="http://schemas.microsoft.com/office/powerpoint/2010/main" val="4139522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zh-CN" sz="2400" b="1" dirty="0">
                <a:solidFill>
                  <a:srgbClr val="630D5F"/>
                </a:solidFill>
                <a:latin typeface="宋体" panose="02010600030101010101" pitchFamily="2" charset="-122"/>
                <a:cs typeface="Times New Roman" panose="02020603050405020304" pitchFamily="18" charset="0"/>
              </a:rPr>
              <a:t>样</a:t>
            </a:r>
            <a:r>
              <a:rPr lang="zh-CN" altLang="en-US" sz="2400" b="1" dirty="0">
                <a:solidFill>
                  <a:srgbClr val="630D5F"/>
                </a:solidFill>
                <a:latin typeface="宋体" panose="02010600030101010101" pitchFamily="2" charset="-122"/>
                <a:cs typeface="Times New Roman" panose="02020603050405020304" pitchFamily="18" charset="0"/>
              </a:rPr>
              <a:t>本</a:t>
            </a:r>
            <a:r>
              <a:rPr lang="zh-CN" altLang="zh-CN" sz="2400" b="1" dirty="0">
                <a:solidFill>
                  <a:srgbClr val="630D5F"/>
                </a:solidFill>
                <a:latin typeface="宋体" panose="02010600030101010101" pitchFamily="2" charset="-122"/>
                <a:cs typeface="Times New Roman" panose="02020603050405020304" pitchFamily="18" charset="0"/>
              </a:rPr>
              <a:t>间的相似性度量—距离</a:t>
            </a:r>
            <a:endParaRPr lang="zh-CN" altLang="en-US" sz="2400" b="1" dirty="0">
              <a:solidFill>
                <a:srgbClr val="630D5F"/>
              </a:solidFill>
              <a:latin typeface="宋体" panose="02010600030101010101" pitchFamily="2" charset="-122"/>
              <a:cs typeface="Times New Roman" panose="02020603050405020304" pitchFamily="18" charset="0"/>
            </a:endParaRPr>
          </a:p>
        </p:txBody>
      </p:sp>
      <p:graphicFrame>
        <p:nvGraphicFramePr>
          <p:cNvPr id="3" name="Object 3">
            <a:extLst>
              <a:ext uri="{FF2B5EF4-FFF2-40B4-BE49-F238E27FC236}">
                <a16:creationId xmlns:a16="http://schemas.microsoft.com/office/drawing/2014/main" id="{50FC8C1C-71E0-F646-A1C8-762C5B308D28}"/>
              </a:ext>
            </a:extLst>
          </p:cNvPr>
          <p:cNvGraphicFramePr>
            <a:graphicFrameLocks noChangeAspect="1"/>
          </p:cNvGraphicFramePr>
          <p:nvPr>
            <p:extLst>
              <p:ext uri="{D42A27DB-BD31-4B8C-83A1-F6EECF244321}">
                <p14:modId xmlns:p14="http://schemas.microsoft.com/office/powerpoint/2010/main" val="3923531917"/>
              </p:ext>
            </p:extLst>
          </p:nvPr>
        </p:nvGraphicFramePr>
        <p:xfrm>
          <a:off x="2609949" y="1181624"/>
          <a:ext cx="3895725" cy="1065212"/>
        </p:xfrm>
        <a:graphic>
          <a:graphicData uri="http://schemas.openxmlformats.org/presentationml/2006/ole">
            <mc:AlternateContent xmlns:mc="http://schemas.openxmlformats.org/markup-compatibility/2006">
              <mc:Choice xmlns:v="urn:schemas-microsoft-com:vml" Requires="v">
                <p:oleObj spid="_x0000_s203983" r:id="rId4" imgW="45643800" imgH="12585700" progId="Equation.DSMT4">
                  <p:embed/>
                </p:oleObj>
              </mc:Choice>
              <mc:Fallback>
                <p:oleObj r:id="rId4" imgW="45643800" imgH="12585700" progId="Equation.DSMT4">
                  <p:embed/>
                  <p:pic>
                    <p:nvPicPr>
                      <p:cNvPr id="10243" name="Object 3">
                        <a:extLst>
                          <a:ext uri="{FF2B5EF4-FFF2-40B4-BE49-F238E27FC236}">
                            <a16:creationId xmlns:a16="http://schemas.microsoft.com/office/drawing/2014/main" id="{E231CC03-C79A-5342-A0DA-945911BB1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949" y="1181624"/>
                        <a:ext cx="3895725"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4" name="Object 5">
            <a:extLst>
              <a:ext uri="{FF2B5EF4-FFF2-40B4-BE49-F238E27FC236}">
                <a16:creationId xmlns:a16="http://schemas.microsoft.com/office/drawing/2014/main" id="{898460D3-16BE-974B-9552-376690C9F861}"/>
              </a:ext>
            </a:extLst>
          </p:cNvPr>
          <p:cNvGraphicFramePr>
            <a:graphicFrameLocks noChangeAspect="1"/>
          </p:cNvGraphicFramePr>
          <p:nvPr>
            <p:extLst>
              <p:ext uri="{D42A27DB-BD31-4B8C-83A1-F6EECF244321}">
                <p14:modId xmlns:p14="http://schemas.microsoft.com/office/powerpoint/2010/main" val="1240461399"/>
              </p:ext>
            </p:extLst>
          </p:nvPr>
        </p:nvGraphicFramePr>
        <p:xfrm>
          <a:off x="3228279" y="2975245"/>
          <a:ext cx="2659063" cy="1635125"/>
        </p:xfrm>
        <a:graphic>
          <a:graphicData uri="http://schemas.openxmlformats.org/presentationml/2006/ole">
            <mc:AlternateContent xmlns:mc="http://schemas.openxmlformats.org/markup-compatibility/2006">
              <mc:Choice xmlns:v="urn:schemas-microsoft-com:vml" Requires="v">
                <p:oleObj spid="_x0000_s203984" r:id="rId6" imgW="35394900" imgH="21653500" progId="Equation.DSMT4">
                  <p:embed/>
                </p:oleObj>
              </mc:Choice>
              <mc:Fallback>
                <p:oleObj r:id="rId6" imgW="35394900" imgH="21653500" progId="Equation.DSMT4">
                  <p:embed/>
                  <p:pic>
                    <p:nvPicPr>
                      <p:cNvPr id="10245" name="Object 5">
                        <a:extLst>
                          <a:ext uri="{FF2B5EF4-FFF2-40B4-BE49-F238E27FC236}">
                            <a16:creationId xmlns:a16="http://schemas.microsoft.com/office/drawing/2014/main" id="{967D3DF6-2C4B-694A-B073-F23163FF54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8279" y="2975245"/>
                        <a:ext cx="2659063"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5" name="Rectangle 7">
            <a:extLst>
              <a:ext uri="{FF2B5EF4-FFF2-40B4-BE49-F238E27FC236}">
                <a16:creationId xmlns:a16="http://schemas.microsoft.com/office/drawing/2014/main" id="{1A951092-9975-B44D-8F04-46ED5BDDC55A}"/>
              </a:ext>
            </a:extLst>
          </p:cNvPr>
          <p:cNvSpPr>
            <a:spLocks noChangeArrowheads="1"/>
          </p:cNvSpPr>
          <p:nvPr/>
        </p:nvSpPr>
        <p:spPr bwMode="auto">
          <a:xfrm>
            <a:off x="665882" y="932148"/>
            <a:ext cx="18915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spcBef>
                <a:spcPct val="20000"/>
              </a:spcBef>
            </a:pPr>
            <a:r>
              <a:rPr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a:t>
            </a:r>
            <a:r>
              <a:rPr lang="zh-CN"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欧式</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L2</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距离</a:t>
            </a:r>
          </a:p>
        </p:txBody>
      </p:sp>
      <p:grpSp>
        <p:nvGrpSpPr>
          <p:cNvPr id="6" name="Group 8">
            <a:extLst>
              <a:ext uri="{FF2B5EF4-FFF2-40B4-BE49-F238E27FC236}">
                <a16:creationId xmlns:a16="http://schemas.microsoft.com/office/drawing/2014/main" id="{7ECB87C9-D087-0545-ACAF-1C749E0E2A11}"/>
              </a:ext>
            </a:extLst>
          </p:cNvPr>
          <p:cNvGrpSpPr>
            <a:grpSpLocks/>
          </p:cNvGrpSpPr>
          <p:nvPr/>
        </p:nvGrpSpPr>
        <p:grpSpPr bwMode="auto">
          <a:xfrm>
            <a:off x="755576" y="2318940"/>
            <a:ext cx="6970712" cy="565150"/>
            <a:chOff x="0" y="-83"/>
            <a:chExt cx="4391" cy="356"/>
          </a:xfrm>
        </p:grpSpPr>
        <p:graphicFrame>
          <p:nvGraphicFramePr>
            <p:cNvPr id="7" name="Object 9">
              <a:extLst>
                <a:ext uri="{FF2B5EF4-FFF2-40B4-BE49-F238E27FC236}">
                  <a16:creationId xmlns:a16="http://schemas.microsoft.com/office/drawing/2014/main" id="{8C5861D8-B4E0-3843-9DD1-DE01FE73AF53}"/>
                </a:ext>
              </a:extLst>
            </p:cNvPr>
            <p:cNvGraphicFramePr>
              <a:graphicFrameLocks noChangeAspect="1"/>
            </p:cNvGraphicFramePr>
            <p:nvPr>
              <p:extLst>
                <p:ext uri="{D42A27DB-BD31-4B8C-83A1-F6EECF244321}">
                  <p14:modId xmlns:p14="http://schemas.microsoft.com/office/powerpoint/2010/main" val="2790116342"/>
                </p:ext>
              </p:extLst>
            </p:nvPr>
          </p:nvGraphicFramePr>
          <p:xfrm>
            <a:off x="234" y="-83"/>
            <a:ext cx="1219" cy="319"/>
          </p:xfrm>
          <a:graphic>
            <a:graphicData uri="http://schemas.openxmlformats.org/presentationml/2006/ole">
              <mc:AlternateContent xmlns:mc="http://schemas.openxmlformats.org/markup-compatibility/2006">
                <mc:Choice xmlns:v="urn:schemas-microsoft-com:vml" Requires="v">
                  <p:oleObj spid="_x0000_s203985" r:id="rId8" imgW="21069300" imgH="5562600" progId="Equation.DSMT4">
                    <p:embed/>
                  </p:oleObj>
                </mc:Choice>
                <mc:Fallback>
                  <p:oleObj r:id="rId8" imgW="21069300" imgH="5562600" progId="Equation.DSMT4">
                    <p:embed/>
                    <p:pic>
                      <p:nvPicPr>
                        <p:cNvPr id="10249" name="Object 9">
                          <a:extLst>
                            <a:ext uri="{FF2B5EF4-FFF2-40B4-BE49-F238E27FC236}">
                              <a16:creationId xmlns:a16="http://schemas.microsoft.com/office/drawing/2014/main" id="{6AC3ACE5-2A7B-5747-9F28-2B280F6ABA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 y="-83"/>
                          <a:ext cx="121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8" name="Object 10">
              <a:extLst>
                <a:ext uri="{FF2B5EF4-FFF2-40B4-BE49-F238E27FC236}">
                  <a16:creationId xmlns:a16="http://schemas.microsoft.com/office/drawing/2014/main" id="{51C3006E-A0F7-3E49-8E12-5269956175A2}"/>
                </a:ext>
              </a:extLst>
            </p:cNvPr>
            <p:cNvGraphicFramePr>
              <a:graphicFrameLocks noChangeAspect="1"/>
            </p:cNvGraphicFramePr>
            <p:nvPr>
              <p:extLst>
                <p:ext uri="{D42A27DB-BD31-4B8C-83A1-F6EECF244321}">
                  <p14:modId xmlns:p14="http://schemas.microsoft.com/office/powerpoint/2010/main" val="3041520089"/>
                </p:ext>
              </p:extLst>
            </p:nvPr>
          </p:nvGraphicFramePr>
          <p:xfrm>
            <a:off x="1484" y="-64"/>
            <a:ext cx="1044" cy="330"/>
          </p:xfrm>
          <a:graphic>
            <a:graphicData uri="http://schemas.openxmlformats.org/presentationml/2006/ole">
              <mc:AlternateContent xmlns:mc="http://schemas.openxmlformats.org/markup-compatibility/2006">
                <mc:Choice xmlns:v="urn:schemas-microsoft-com:vml" Requires="v">
                  <p:oleObj spid="_x0000_s203986" r:id="rId10" imgW="17259300" imgH="5562600" progId="Equation.DSMT4">
                    <p:embed/>
                  </p:oleObj>
                </mc:Choice>
                <mc:Fallback>
                  <p:oleObj r:id="rId10" imgW="17259300" imgH="5562600" progId="Equation.DSMT4">
                    <p:embed/>
                    <p:pic>
                      <p:nvPicPr>
                        <p:cNvPr id="10250" name="Object 10">
                          <a:extLst>
                            <a:ext uri="{FF2B5EF4-FFF2-40B4-BE49-F238E27FC236}">
                              <a16:creationId xmlns:a16="http://schemas.microsoft.com/office/drawing/2014/main" id="{D97BE279-6C56-BF43-89B3-696FF60D7C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4" y="-64"/>
                          <a:ext cx="10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9" name="Text Box 11">
              <a:extLst>
                <a:ext uri="{FF2B5EF4-FFF2-40B4-BE49-F238E27FC236}">
                  <a16:creationId xmlns:a16="http://schemas.microsoft.com/office/drawing/2014/main" id="{1CBDCDA2-81D0-D94F-A64A-1865845CD64A}"/>
                </a:ext>
              </a:extLst>
            </p:cNvPr>
            <p:cNvSpPr txBox="1">
              <a:spLocks noChangeArrowheads="1"/>
            </p:cNvSpPr>
            <p:nvPr/>
          </p:nvSpPr>
          <p:spPr bwMode="auto">
            <a:xfrm>
              <a:off x="0" y="0"/>
              <a:ext cx="2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a:t>令</a:t>
              </a:r>
            </a:p>
          </p:txBody>
        </p:sp>
        <p:sp>
          <p:nvSpPr>
            <p:cNvPr id="10" name="Rectangle 12">
              <a:extLst>
                <a:ext uri="{FF2B5EF4-FFF2-40B4-BE49-F238E27FC236}">
                  <a16:creationId xmlns:a16="http://schemas.microsoft.com/office/drawing/2014/main" id="{4A47DFDC-E8A5-5049-ADF8-336A3AAB8050}"/>
                </a:ext>
              </a:extLst>
            </p:cNvPr>
            <p:cNvSpPr>
              <a:spLocks noChangeArrowheads="1"/>
            </p:cNvSpPr>
            <p:nvPr/>
          </p:nvSpPr>
          <p:spPr bwMode="auto">
            <a:xfrm>
              <a:off x="2599" y="4"/>
              <a:ext cx="179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a:t>形成一个距离矩阵</a:t>
              </a:r>
            </a:p>
          </p:txBody>
        </p:sp>
      </p:grpSp>
      <p:grpSp>
        <p:nvGrpSpPr>
          <p:cNvPr id="11" name="Group 13">
            <a:extLst>
              <a:ext uri="{FF2B5EF4-FFF2-40B4-BE49-F238E27FC236}">
                <a16:creationId xmlns:a16="http://schemas.microsoft.com/office/drawing/2014/main" id="{23074DCA-EFE2-BA49-9237-EC1867A3E61C}"/>
              </a:ext>
            </a:extLst>
          </p:cNvPr>
          <p:cNvGrpSpPr>
            <a:grpSpLocks/>
          </p:cNvGrpSpPr>
          <p:nvPr/>
        </p:nvGrpSpPr>
        <p:grpSpPr bwMode="auto">
          <a:xfrm>
            <a:off x="863516" y="4386722"/>
            <a:ext cx="1651000" cy="501650"/>
            <a:chOff x="0" y="-47"/>
            <a:chExt cx="1040" cy="316"/>
          </a:xfrm>
        </p:grpSpPr>
        <p:graphicFrame>
          <p:nvGraphicFramePr>
            <p:cNvPr id="12" name="Object 14">
              <a:extLst>
                <a:ext uri="{FF2B5EF4-FFF2-40B4-BE49-F238E27FC236}">
                  <a16:creationId xmlns:a16="http://schemas.microsoft.com/office/drawing/2014/main" id="{712D40C5-706B-C547-B573-D870F50DBF35}"/>
                </a:ext>
              </a:extLst>
            </p:cNvPr>
            <p:cNvGraphicFramePr>
              <a:graphicFrameLocks noChangeAspect="1"/>
            </p:cNvGraphicFramePr>
            <p:nvPr>
              <p:extLst>
                <p:ext uri="{D42A27DB-BD31-4B8C-83A1-F6EECF244321}">
                  <p14:modId xmlns:p14="http://schemas.microsoft.com/office/powerpoint/2010/main" val="1478290387"/>
                </p:ext>
              </p:extLst>
            </p:nvPr>
          </p:nvGraphicFramePr>
          <p:xfrm>
            <a:off x="386" y="-47"/>
            <a:ext cx="654" cy="280"/>
          </p:xfrm>
          <a:graphic>
            <a:graphicData uri="http://schemas.openxmlformats.org/presentationml/2006/ole">
              <mc:AlternateContent xmlns:mc="http://schemas.openxmlformats.org/markup-compatibility/2006">
                <mc:Choice xmlns:v="urn:schemas-microsoft-com:vml" Requires="v">
                  <p:oleObj spid="_x0000_s203987" r:id="rId12" imgW="12877800" imgH="5562600" progId="Equation.DSMT4">
                    <p:embed/>
                  </p:oleObj>
                </mc:Choice>
                <mc:Fallback>
                  <p:oleObj r:id="rId12" imgW="12877800" imgH="5562600" progId="Equation.DSMT4">
                    <p:embed/>
                    <p:pic>
                      <p:nvPicPr>
                        <p:cNvPr id="10254" name="Object 14">
                          <a:extLst>
                            <a:ext uri="{FF2B5EF4-FFF2-40B4-BE49-F238E27FC236}">
                              <a16:creationId xmlns:a16="http://schemas.microsoft.com/office/drawing/2014/main" id="{919E0C52-A9FD-8644-9F66-059791E054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 y="-47"/>
                          <a:ext cx="65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13" name="Text Box 15">
              <a:extLst>
                <a:ext uri="{FF2B5EF4-FFF2-40B4-BE49-F238E27FC236}">
                  <a16:creationId xmlns:a16="http://schemas.microsoft.com/office/drawing/2014/main" id="{942A3D4B-5760-854D-94DC-2060F46EAE39}"/>
                </a:ext>
              </a:extLst>
            </p:cNvPr>
            <p:cNvSpPr txBox="1">
              <a:spLocks noChangeArrowheads="1"/>
            </p:cNvSpPr>
            <p:nvPr/>
          </p:nvSpPr>
          <p:spPr bwMode="auto">
            <a:xfrm>
              <a:off x="0" y="0"/>
              <a:ext cx="44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a:t>其中</a:t>
              </a:r>
            </a:p>
          </p:txBody>
        </p:sp>
      </p:grpSp>
    </p:spTree>
    <p:extLst>
      <p:ext uri="{BB962C8B-B14F-4D97-AF65-F5344CB8AC3E}">
        <p14:creationId xmlns:p14="http://schemas.microsoft.com/office/powerpoint/2010/main" val="1548699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样</a:t>
            </a:r>
            <a:r>
              <a:rPr lang="zh-CN" altLang="en-US" sz="2400" b="1" dirty="0">
                <a:solidFill>
                  <a:srgbClr val="630D5F"/>
                </a:solidFill>
                <a:latin typeface="宋体" panose="02010600030101010101" pitchFamily="2" charset="-122"/>
                <a:cs typeface="Times New Roman" panose="02020603050405020304" pitchFamily="18" charset="0"/>
              </a:rPr>
              <a:t>本</a:t>
            </a:r>
            <a:r>
              <a:rPr lang="zh-CN"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间的相似性度量—距离</a:t>
            </a:r>
            <a:endPar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778B1B1E-0F57-0646-B209-6F28C2779DF1}"/>
              </a:ext>
            </a:extLst>
          </p:cNvPr>
          <p:cNvGraphicFramePr>
            <a:graphicFrameLocks noChangeAspect="1"/>
          </p:cNvGraphicFramePr>
          <p:nvPr>
            <p:extLst>
              <p:ext uri="{D42A27DB-BD31-4B8C-83A1-F6EECF244321}">
                <p14:modId xmlns:p14="http://schemas.microsoft.com/office/powerpoint/2010/main" val="976311"/>
              </p:ext>
            </p:extLst>
          </p:nvPr>
        </p:nvGraphicFramePr>
        <p:xfrm>
          <a:off x="2891450" y="829527"/>
          <a:ext cx="3217863" cy="849947"/>
        </p:xfrm>
        <a:graphic>
          <a:graphicData uri="http://schemas.openxmlformats.org/presentationml/2006/ole">
            <mc:AlternateContent xmlns:mc="http://schemas.openxmlformats.org/markup-compatibility/2006">
              <mc:Choice xmlns:v="urn:schemas-microsoft-com:vml" Requires="v">
                <p:oleObj spid="_x0000_s195507" r:id="rId4" imgW="37452300" imgH="9944100" progId="Equation.DSMT4">
                  <p:embed/>
                </p:oleObj>
              </mc:Choice>
              <mc:Fallback>
                <p:oleObj r:id="rId4" imgW="37452300" imgH="9944100" progId="Equation.DSMT4">
                  <p:embed/>
                  <p:pic>
                    <p:nvPicPr>
                      <p:cNvPr id="11266" name="Object 2">
                        <a:extLst>
                          <a:ext uri="{FF2B5EF4-FFF2-40B4-BE49-F238E27FC236}">
                            <a16:creationId xmlns:a16="http://schemas.microsoft.com/office/drawing/2014/main" id="{76EB4C86-7000-2C49-B772-3B718080AA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1450" y="829527"/>
                        <a:ext cx="3217863" cy="849947"/>
                      </a:xfrm>
                      <a:prstGeom prst="rect">
                        <a:avLst/>
                      </a:prstGeom>
                      <a:noFill/>
                      <a:ln>
                        <a:noFill/>
                      </a:ln>
                    </p:spPr>
                  </p:pic>
                </p:oleObj>
              </mc:Fallback>
            </mc:AlternateContent>
          </a:graphicData>
        </a:graphic>
      </p:graphicFrame>
      <p:graphicFrame>
        <p:nvGraphicFramePr>
          <p:cNvPr id="4" name="Object 3">
            <a:extLst>
              <a:ext uri="{FF2B5EF4-FFF2-40B4-BE49-F238E27FC236}">
                <a16:creationId xmlns:a16="http://schemas.microsoft.com/office/drawing/2014/main" id="{30FF811D-4AE8-A947-9DDC-524661062759}"/>
              </a:ext>
            </a:extLst>
          </p:cNvPr>
          <p:cNvGraphicFramePr>
            <a:graphicFrameLocks noChangeAspect="1"/>
          </p:cNvGraphicFramePr>
          <p:nvPr>
            <p:extLst>
              <p:ext uri="{D42A27DB-BD31-4B8C-83A1-F6EECF244321}">
                <p14:modId xmlns:p14="http://schemas.microsoft.com/office/powerpoint/2010/main" val="2210013871"/>
              </p:ext>
            </p:extLst>
          </p:nvPr>
        </p:nvGraphicFramePr>
        <p:xfrm>
          <a:off x="2674514" y="1558754"/>
          <a:ext cx="3887062" cy="923877"/>
        </p:xfrm>
        <a:graphic>
          <a:graphicData uri="http://schemas.openxmlformats.org/presentationml/2006/ole">
            <mc:AlternateContent xmlns:mc="http://schemas.openxmlformats.org/markup-compatibility/2006">
              <mc:Choice xmlns:v="urn:schemas-microsoft-com:vml" Requires="v">
                <p:oleObj spid="_x0000_s195508" r:id="rId6" imgW="52666900" imgH="12585700" progId="Equation.DSMT4">
                  <p:embed/>
                </p:oleObj>
              </mc:Choice>
              <mc:Fallback>
                <p:oleObj r:id="rId6" imgW="52666900" imgH="12585700" progId="Equation.DSMT4">
                  <p:embed/>
                  <p:pic>
                    <p:nvPicPr>
                      <p:cNvPr id="11267" name="Object 3">
                        <a:extLst>
                          <a:ext uri="{FF2B5EF4-FFF2-40B4-BE49-F238E27FC236}">
                            <a16:creationId xmlns:a16="http://schemas.microsoft.com/office/drawing/2014/main" id="{8DA0F6B0-34D4-6F46-8F54-84B75F4DAB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4514" y="1558754"/>
                        <a:ext cx="3887062" cy="923877"/>
                      </a:xfrm>
                      <a:prstGeom prst="rect">
                        <a:avLst/>
                      </a:prstGeom>
                      <a:noFill/>
                      <a:ln>
                        <a:noFill/>
                      </a:ln>
                    </p:spPr>
                  </p:pic>
                </p:oleObj>
              </mc:Fallback>
            </mc:AlternateContent>
          </a:graphicData>
        </a:graphic>
      </p:graphicFrame>
      <p:sp>
        <p:nvSpPr>
          <p:cNvPr id="5" name="Rectangle 5">
            <a:extLst>
              <a:ext uri="{FF2B5EF4-FFF2-40B4-BE49-F238E27FC236}">
                <a16:creationId xmlns:a16="http://schemas.microsoft.com/office/drawing/2014/main" id="{954E4DDF-97DA-3043-B71D-6DF146913007}"/>
              </a:ext>
            </a:extLst>
          </p:cNvPr>
          <p:cNvSpPr>
            <a:spLocks noChangeArrowheads="1"/>
          </p:cNvSpPr>
          <p:nvPr/>
        </p:nvSpPr>
        <p:spPr bwMode="auto">
          <a:xfrm>
            <a:off x="397735" y="1131717"/>
            <a:ext cx="18915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dirty="0">
                <a:solidFill>
                  <a:srgbClr val="C00000"/>
                </a:solidFill>
                <a:latin typeface="Times New Roman" panose="02020603050405020304" pitchFamily="18" charset="0"/>
                <a:cs typeface="Times New Roman" panose="02020603050405020304" pitchFamily="18" charset="0"/>
              </a:rPr>
              <a:t>2) </a:t>
            </a:r>
            <a:r>
              <a:rPr lang="zh-CN" altLang="zh-CN" dirty="0">
                <a:solidFill>
                  <a:srgbClr val="C00000"/>
                </a:solidFill>
                <a:latin typeface="Times New Roman" panose="02020603050405020304" pitchFamily="18" charset="0"/>
                <a:cs typeface="Times New Roman" panose="02020603050405020304" pitchFamily="18" charset="0"/>
              </a:rPr>
              <a:t>绝对</a:t>
            </a:r>
            <a:r>
              <a:rPr lang="zh-CN" altLang="en-US" dirty="0">
                <a:solidFill>
                  <a:srgbClr val="C00000"/>
                </a:solidFill>
                <a:latin typeface="Times New Roman" panose="02020603050405020304" pitchFamily="18" charset="0"/>
                <a:cs typeface="Times New Roman" panose="02020603050405020304" pitchFamily="18" charset="0"/>
              </a:rPr>
              <a:t>（</a:t>
            </a:r>
            <a:r>
              <a:rPr lang="en-US" altLang="zh-CN" dirty="0">
                <a:solidFill>
                  <a:srgbClr val="C00000"/>
                </a:solidFill>
                <a:latin typeface="Times New Roman" panose="02020603050405020304" pitchFamily="18" charset="0"/>
                <a:cs typeface="Times New Roman" panose="02020603050405020304" pitchFamily="18" charset="0"/>
              </a:rPr>
              <a:t>L1</a:t>
            </a:r>
            <a:r>
              <a:rPr lang="zh-CN" altLang="en-US" dirty="0">
                <a:solidFill>
                  <a:srgbClr val="C00000"/>
                </a:solidFill>
                <a:latin typeface="Times New Roman" panose="02020603050405020304" pitchFamily="18" charset="0"/>
                <a:cs typeface="Times New Roman" panose="02020603050405020304" pitchFamily="18" charset="0"/>
              </a:rPr>
              <a:t>）</a:t>
            </a:r>
            <a:r>
              <a:rPr lang="zh-CN" altLang="zh-CN" dirty="0">
                <a:solidFill>
                  <a:srgbClr val="C00000"/>
                </a:solidFill>
                <a:latin typeface="Times New Roman" panose="02020603050405020304" pitchFamily="18" charset="0"/>
                <a:cs typeface="Times New Roman" panose="02020603050405020304" pitchFamily="18" charset="0"/>
              </a:rPr>
              <a:t>距离</a:t>
            </a:r>
          </a:p>
        </p:txBody>
      </p:sp>
      <p:sp>
        <p:nvSpPr>
          <p:cNvPr id="6" name="Rectangle 6">
            <a:extLst>
              <a:ext uri="{FF2B5EF4-FFF2-40B4-BE49-F238E27FC236}">
                <a16:creationId xmlns:a16="http://schemas.microsoft.com/office/drawing/2014/main" id="{2CAEB659-CAA5-2740-8D2E-768EAA5548EC}"/>
              </a:ext>
            </a:extLst>
          </p:cNvPr>
          <p:cNvSpPr>
            <a:spLocks noChangeArrowheads="1"/>
          </p:cNvSpPr>
          <p:nvPr/>
        </p:nvSpPr>
        <p:spPr bwMode="auto">
          <a:xfrm>
            <a:off x="395536" y="1966696"/>
            <a:ext cx="18178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dirty="0">
                <a:solidFill>
                  <a:srgbClr val="C00000"/>
                </a:solidFill>
                <a:latin typeface="Times New Roman" panose="02020603050405020304" pitchFamily="18" charset="0"/>
                <a:cs typeface="Times New Roman" panose="02020603050405020304" pitchFamily="18" charset="0"/>
              </a:rPr>
              <a:t>3) </a:t>
            </a:r>
            <a:r>
              <a:rPr lang="zh-CN" altLang="zh-CN" dirty="0">
                <a:solidFill>
                  <a:srgbClr val="C00000"/>
                </a:solidFill>
                <a:latin typeface="Times New Roman" panose="02020603050405020304" pitchFamily="18" charset="0"/>
                <a:cs typeface="Times New Roman" panose="02020603050405020304" pitchFamily="18" charset="0"/>
              </a:rPr>
              <a:t>Minkowski距离</a:t>
            </a:r>
          </a:p>
        </p:txBody>
      </p:sp>
      <p:grpSp>
        <p:nvGrpSpPr>
          <p:cNvPr id="7" name="Group 7">
            <a:extLst>
              <a:ext uri="{FF2B5EF4-FFF2-40B4-BE49-F238E27FC236}">
                <a16:creationId xmlns:a16="http://schemas.microsoft.com/office/drawing/2014/main" id="{9DD367B6-4873-E34A-B03F-750A209443A4}"/>
              </a:ext>
            </a:extLst>
          </p:cNvPr>
          <p:cNvGrpSpPr>
            <a:grpSpLocks/>
          </p:cNvGrpSpPr>
          <p:nvPr/>
        </p:nvGrpSpPr>
        <p:grpSpPr bwMode="auto">
          <a:xfrm>
            <a:off x="409219" y="2571750"/>
            <a:ext cx="6480175" cy="436563"/>
            <a:chOff x="0" y="-31"/>
            <a:chExt cx="4082" cy="275"/>
          </a:xfrm>
        </p:grpSpPr>
        <p:graphicFrame>
          <p:nvGraphicFramePr>
            <p:cNvPr id="8" name="Object 8">
              <a:extLst>
                <a:ext uri="{FF2B5EF4-FFF2-40B4-BE49-F238E27FC236}">
                  <a16:creationId xmlns:a16="http://schemas.microsoft.com/office/drawing/2014/main" id="{D24513AC-380C-044D-B733-FED17C5220AF}"/>
                </a:ext>
              </a:extLst>
            </p:cNvPr>
            <p:cNvGraphicFramePr>
              <a:graphicFrameLocks noChangeAspect="1"/>
            </p:cNvGraphicFramePr>
            <p:nvPr>
              <p:extLst>
                <p:ext uri="{D42A27DB-BD31-4B8C-83A1-F6EECF244321}">
                  <p14:modId xmlns:p14="http://schemas.microsoft.com/office/powerpoint/2010/main" val="1533621597"/>
                </p:ext>
              </p:extLst>
            </p:nvPr>
          </p:nvGraphicFramePr>
          <p:xfrm>
            <a:off x="171" y="-31"/>
            <a:ext cx="680" cy="275"/>
          </p:xfrm>
          <a:graphic>
            <a:graphicData uri="http://schemas.openxmlformats.org/presentationml/2006/ole">
              <mc:AlternateContent xmlns:mc="http://schemas.openxmlformats.org/markup-compatibility/2006">
                <mc:Choice xmlns:v="urn:schemas-microsoft-com:vml" Requires="v">
                  <p:oleObj spid="_x0000_s195509" r:id="rId8" imgW="11404600" imgH="4686300" progId="Equation.DSMT4">
                    <p:embed/>
                  </p:oleObj>
                </mc:Choice>
                <mc:Fallback>
                  <p:oleObj r:id="rId8" imgW="11404600" imgH="4686300" progId="Equation.DSMT4">
                    <p:embed/>
                    <p:pic>
                      <p:nvPicPr>
                        <p:cNvPr id="11272" name="Object 8">
                          <a:extLst>
                            <a:ext uri="{FF2B5EF4-FFF2-40B4-BE49-F238E27FC236}">
                              <a16:creationId xmlns:a16="http://schemas.microsoft.com/office/drawing/2014/main" id="{2410AED4-6731-2B4F-90E5-BC0F355774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 y="-31"/>
                          <a:ext cx="680"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9" name="Text Box 9">
              <a:extLst>
                <a:ext uri="{FF2B5EF4-FFF2-40B4-BE49-F238E27FC236}">
                  <a16:creationId xmlns:a16="http://schemas.microsoft.com/office/drawing/2014/main" id="{CBFCA130-B624-6C4E-BB70-972DBD325472}"/>
                </a:ext>
              </a:extLst>
            </p:cNvPr>
            <p:cNvSpPr txBox="1">
              <a:spLocks noChangeArrowheads="1"/>
            </p:cNvSpPr>
            <p:nvPr/>
          </p:nvSpPr>
          <p:spPr bwMode="auto">
            <a:xfrm>
              <a:off x="0" y="10"/>
              <a:ext cx="14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a:latin typeface="Times New Roman" panose="02020603050405020304" pitchFamily="18" charset="0"/>
                  <a:cs typeface="Times New Roman" panose="02020603050405020304" pitchFamily="18" charset="0"/>
                </a:rPr>
                <a:t>当</a:t>
              </a:r>
            </a:p>
          </p:txBody>
        </p:sp>
        <p:sp>
          <p:nvSpPr>
            <p:cNvPr id="10" name="Rectangle 10">
              <a:extLst>
                <a:ext uri="{FF2B5EF4-FFF2-40B4-BE49-F238E27FC236}">
                  <a16:creationId xmlns:a16="http://schemas.microsoft.com/office/drawing/2014/main" id="{DA86D0D6-D4D6-AE4A-BD3E-A78F7BEF969B}"/>
                </a:ext>
              </a:extLst>
            </p:cNvPr>
            <p:cNvSpPr>
              <a:spLocks noChangeArrowheads="1"/>
            </p:cNvSpPr>
            <p:nvPr/>
          </p:nvSpPr>
          <p:spPr bwMode="auto">
            <a:xfrm>
              <a:off x="851" y="0"/>
              <a:ext cx="323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zh-CN" altLang="zh-CN" dirty="0">
                  <a:latin typeface="Times New Roman" panose="02020603050405020304" pitchFamily="18" charset="0"/>
                  <a:cs typeface="Times New Roman" panose="02020603050405020304" pitchFamily="18" charset="0"/>
                </a:rPr>
                <a:t>时分别是欧式距离、绝对距离。Minkowski距离</a:t>
              </a:r>
            </a:p>
          </p:txBody>
        </p:sp>
      </p:grpSp>
      <p:grpSp>
        <p:nvGrpSpPr>
          <p:cNvPr id="11" name="Group 11">
            <a:extLst>
              <a:ext uri="{FF2B5EF4-FFF2-40B4-BE49-F238E27FC236}">
                <a16:creationId xmlns:a16="http://schemas.microsoft.com/office/drawing/2014/main" id="{331EE540-9BD0-E140-A386-AA3D31CAA68C}"/>
              </a:ext>
            </a:extLst>
          </p:cNvPr>
          <p:cNvGrpSpPr>
            <a:grpSpLocks/>
          </p:cNvGrpSpPr>
          <p:nvPr/>
        </p:nvGrpSpPr>
        <p:grpSpPr bwMode="auto">
          <a:xfrm>
            <a:off x="439630" y="3236613"/>
            <a:ext cx="6167438" cy="536575"/>
            <a:chOff x="0" y="-69"/>
            <a:chExt cx="3885" cy="338"/>
          </a:xfrm>
        </p:grpSpPr>
        <p:graphicFrame>
          <p:nvGraphicFramePr>
            <p:cNvPr id="12" name="Object 12">
              <a:extLst>
                <a:ext uri="{FF2B5EF4-FFF2-40B4-BE49-F238E27FC236}">
                  <a16:creationId xmlns:a16="http://schemas.microsoft.com/office/drawing/2014/main" id="{04434402-7934-3F40-AB29-1DCF59E2A0E0}"/>
                </a:ext>
              </a:extLst>
            </p:cNvPr>
            <p:cNvGraphicFramePr>
              <a:graphicFrameLocks noChangeAspect="1"/>
            </p:cNvGraphicFramePr>
            <p:nvPr>
              <p:extLst>
                <p:ext uri="{D42A27DB-BD31-4B8C-83A1-F6EECF244321}">
                  <p14:modId xmlns:p14="http://schemas.microsoft.com/office/powerpoint/2010/main" val="571994875"/>
                </p:ext>
              </p:extLst>
            </p:nvPr>
          </p:nvGraphicFramePr>
          <p:xfrm>
            <a:off x="327" y="-69"/>
            <a:ext cx="278" cy="318"/>
          </p:xfrm>
          <a:graphic>
            <a:graphicData uri="http://schemas.openxmlformats.org/presentationml/2006/ole">
              <mc:AlternateContent xmlns:mc="http://schemas.openxmlformats.org/markup-compatibility/2006">
                <mc:Choice xmlns:v="urn:schemas-microsoft-com:vml" Requires="v">
                  <p:oleObj spid="_x0000_s195510" r:id="rId10" imgW="4686300" imgH="5270500" progId="Equation.DSMT4">
                    <p:embed/>
                  </p:oleObj>
                </mc:Choice>
                <mc:Fallback>
                  <p:oleObj r:id="rId10" imgW="4686300" imgH="5270500" progId="Equation.DSMT4">
                    <p:embed/>
                    <p:pic>
                      <p:nvPicPr>
                        <p:cNvPr id="11276" name="Object 12">
                          <a:extLst>
                            <a:ext uri="{FF2B5EF4-FFF2-40B4-BE49-F238E27FC236}">
                              <a16:creationId xmlns:a16="http://schemas.microsoft.com/office/drawing/2014/main" id="{8296C920-067E-014B-952A-2E46F5866E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 y="-69"/>
                          <a:ext cx="2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13" name="Object 13">
              <a:extLst>
                <a:ext uri="{FF2B5EF4-FFF2-40B4-BE49-F238E27FC236}">
                  <a16:creationId xmlns:a16="http://schemas.microsoft.com/office/drawing/2014/main" id="{10E1206A-6018-9C4F-8717-FB5970D87CD8}"/>
                </a:ext>
              </a:extLst>
            </p:cNvPr>
            <p:cNvGraphicFramePr>
              <a:graphicFrameLocks noChangeAspect="1"/>
            </p:cNvGraphicFramePr>
            <p:nvPr>
              <p:extLst>
                <p:ext uri="{D42A27DB-BD31-4B8C-83A1-F6EECF244321}">
                  <p14:modId xmlns:p14="http://schemas.microsoft.com/office/powerpoint/2010/main" val="3508463884"/>
                </p:ext>
              </p:extLst>
            </p:nvPr>
          </p:nvGraphicFramePr>
          <p:xfrm>
            <a:off x="1094" y="-49"/>
            <a:ext cx="252" cy="318"/>
          </p:xfrm>
          <a:graphic>
            <a:graphicData uri="http://schemas.openxmlformats.org/presentationml/2006/ole">
              <mc:AlternateContent xmlns:mc="http://schemas.openxmlformats.org/markup-compatibility/2006">
                <mc:Choice xmlns:v="urn:schemas-microsoft-com:vml" Requires="v">
                  <p:oleObj spid="_x0000_s195511" r:id="rId12" imgW="4102100" imgH="5270500" progId="Equation.DSMT4">
                    <p:embed/>
                  </p:oleObj>
                </mc:Choice>
                <mc:Fallback>
                  <p:oleObj r:id="rId12" imgW="4102100" imgH="5270500" progId="Equation.DSMT4">
                    <p:embed/>
                    <p:pic>
                      <p:nvPicPr>
                        <p:cNvPr id="11277" name="Object 13">
                          <a:extLst>
                            <a:ext uri="{FF2B5EF4-FFF2-40B4-BE49-F238E27FC236}">
                              <a16:creationId xmlns:a16="http://schemas.microsoft.com/office/drawing/2014/main" id="{E12F8765-0101-1F4C-BED9-016E65C459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4" y="-49"/>
                          <a:ext cx="25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14" name="Object 14">
              <a:extLst>
                <a:ext uri="{FF2B5EF4-FFF2-40B4-BE49-F238E27FC236}">
                  <a16:creationId xmlns:a16="http://schemas.microsoft.com/office/drawing/2014/main" id="{08AF56C9-540E-EE46-8FD5-698DBB0F0691}"/>
                </a:ext>
              </a:extLst>
            </p:cNvPr>
            <p:cNvGraphicFramePr>
              <a:graphicFrameLocks noChangeAspect="1"/>
            </p:cNvGraphicFramePr>
            <p:nvPr>
              <p:extLst>
                <p:ext uri="{D42A27DB-BD31-4B8C-83A1-F6EECF244321}">
                  <p14:modId xmlns:p14="http://schemas.microsoft.com/office/powerpoint/2010/main" val="1945641735"/>
                </p:ext>
              </p:extLst>
            </p:nvPr>
          </p:nvGraphicFramePr>
          <p:xfrm>
            <a:off x="2561" y="-68"/>
            <a:ext cx="225" cy="317"/>
          </p:xfrm>
          <a:graphic>
            <a:graphicData uri="http://schemas.openxmlformats.org/presentationml/2006/ole">
              <mc:AlternateContent xmlns:mc="http://schemas.openxmlformats.org/markup-compatibility/2006">
                <mc:Choice xmlns:v="urn:schemas-microsoft-com:vml" Requires="v">
                  <p:oleObj spid="_x0000_s195512" r:id="rId14" imgW="3797300" imgH="5270500" progId="Equation.DSMT4">
                    <p:embed/>
                  </p:oleObj>
                </mc:Choice>
                <mc:Fallback>
                  <p:oleObj r:id="rId14" imgW="3797300" imgH="5270500" progId="Equation.DSMT4">
                    <p:embed/>
                    <p:pic>
                      <p:nvPicPr>
                        <p:cNvPr id="11278" name="Object 14">
                          <a:extLst>
                            <a:ext uri="{FF2B5EF4-FFF2-40B4-BE49-F238E27FC236}">
                              <a16:creationId xmlns:a16="http://schemas.microsoft.com/office/drawing/2014/main" id="{0A688597-D741-654E-A152-A33E37FCA9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61" y="-68"/>
                          <a:ext cx="22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15" name="Text Box 15">
              <a:extLst>
                <a:ext uri="{FF2B5EF4-FFF2-40B4-BE49-F238E27FC236}">
                  <a16:creationId xmlns:a16="http://schemas.microsoft.com/office/drawing/2014/main" id="{4FDF7D38-7234-3C47-B3C9-6F4CFA1B8597}"/>
                </a:ext>
              </a:extLst>
            </p:cNvPr>
            <p:cNvSpPr txBox="1">
              <a:spLocks noChangeArrowheads="1"/>
            </p:cNvSpPr>
            <p:nvPr/>
          </p:nvSpPr>
          <p:spPr bwMode="auto">
            <a:xfrm>
              <a:off x="0" y="0"/>
              <a:ext cx="29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a:latin typeface="Times New Roman" panose="02020603050405020304" pitchFamily="18" charset="0"/>
                  <a:cs typeface="Times New Roman" panose="02020603050405020304" pitchFamily="18" charset="0"/>
                </a:rPr>
                <a:t>又称</a:t>
              </a:r>
            </a:p>
          </p:txBody>
        </p:sp>
        <p:sp>
          <p:nvSpPr>
            <p:cNvPr id="16" name="Text Box 16">
              <a:extLst>
                <a:ext uri="{FF2B5EF4-FFF2-40B4-BE49-F238E27FC236}">
                  <a16:creationId xmlns:a16="http://schemas.microsoft.com/office/drawing/2014/main" id="{BD8CD2FA-7A01-E54C-9749-0BE8D88F0F07}"/>
                </a:ext>
              </a:extLst>
            </p:cNvPr>
            <p:cNvSpPr txBox="1">
              <a:spLocks noChangeArrowheads="1"/>
            </p:cNvSpPr>
            <p:nvPr/>
          </p:nvSpPr>
          <p:spPr bwMode="auto">
            <a:xfrm>
              <a:off x="633" y="18"/>
              <a:ext cx="43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latin typeface="Times New Roman" panose="02020603050405020304" pitchFamily="18" charset="0"/>
                  <a:cs typeface="Times New Roman" panose="02020603050405020304" pitchFamily="18" charset="0"/>
                </a:rPr>
                <a:t>距离，</a:t>
              </a:r>
            </a:p>
          </p:txBody>
        </p:sp>
        <p:sp>
          <p:nvSpPr>
            <p:cNvPr id="17" name="Text Box 17">
              <a:extLst>
                <a:ext uri="{FF2B5EF4-FFF2-40B4-BE49-F238E27FC236}">
                  <a16:creationId xmlns:a16="http://schemas.microsoft.com/office/drawing/2014/main" id="{01665C04-5A02-784D-BDDD-BB650C117516}"/>
                </a:ext>
              </a:extLst>
            </p:cNvPr>
            <p:cNvSpPr txBox="1">
              <a:spLocks noChangeArrowheads="1"/>
            </p:cNvSpPr>
            <p:nvPr/>
          </p:nvSpPr>
          <p:spPr bwMode="auto">
            <a:xfrm>
              <a:off x="1376" y="18"/>
              <a:ext cx="116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latin typeface="Times New Roman" panose="02020603050405020304" pitchFamily="18" charset="0"/>
                  <a:cs typeface="Times New Roman" panose="02020603050405020304" pitchFamily="18" charset="0"/>
                </a:rPr>
                <a:t>距离即欧式距离，</a:t>
              </a:r>
            </a:p>
          </p:txBody>
        </p:sp>
        <p:sp>
          <p:nvSpPr>
            <p:cNvPr id="18" name="Text Box 18">
              <a:extLst>
                <a:ext uri="{FF2B5EF4-FFF2-40B4-BE49-F238E27FC236}">
                  <a16:creationId xmlns:a16="http://schemas.microsoft.com/office/drawing/2014/main" id="{4C4BD1A1-C1A0-F444-91F8-673D7C046E83}"/>
                </a:ext>
              </a:extLst>
            </p:cNvPr>
            <p:cNvSpPr txBox="1">
              <a:spLocks noChangeArrowheads="1"/>
            </p:cNvSpPr>
            <p:nvPr/>
          </p:nvSpPr>
          <p:spPr bwMode="auto">
            <a:xfrm>
              <a:off x="2831" y="18"/>
              <a:ext cx="105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latin typeface="Times New Roman" panose="02020603050405020304" pitchFamily="18" charset="0"/>
                  <a:cs typeface="Times New Roman" panose="02020603050405020304" pitchFamily="18" charset="0"/>
                </a:rPr>
                <a:t>距离即绝对距离.</a:t>
              </a:r>
            </a:p>
          </p:txBody>
        </p:sp>
      </p:grpSp>
      <p:graphicFrame>
        <p:nvGraphicFramePr>
          <p:cNvPr id="19" name="Object 19">
            <a:extLst>
              <a:ext uri="{FF2B5EF4-FFF2-40B4-BE49-F238E27FC236}">
                <a16:creationId xmlns:a16="http://schemas.microsoft.com/office/drawing/2014/main" id="{528366E0-0F3D-3A41-87E3-D8AF06C86350}"/>
              </a:ext>
            </a:extLst>
          </p:cNvPr>
          <p:cNvGraphicFramePr>
            <a:graphicFrameLocks noChangeAspect="1"/>
          </p:cNvGraphicFramePr>
          <p:nvPr>
            <p:extLst>
              <p:ext uri="{D42A27DB-BD31-4B8C-83A1-F6EECF244321}">
                <p14:modId xmlns:p14="http://schemas.microsoft.com/office/powerpoint/2010/main" val="213018285"/>
              </p:ext>
            </p:extLst>
          </p:nvPr>
        </p:nvGraphicFramePr>
        <p:xfrm>
          <a:off x="3021251" y="3817065"/>
          <a:ext cx="3536950" cy="639124"/>
        </p:xfrm>
        <a:graphic>
          <a:graphicData uri="http://schemas.openxmlformats.org/presentationml/2006/ole">
            <mc:AlternateContent xmlns:mc="http://schemas.openxmlformats.org/markup-compatibility/2006">
              <mc:Choice xmlns:v="urn:schemas-microsoft-com:vml" Requires="v">
                <p:oleObj spid="_x0000_s195513" r:id="rId16" imgW="40081200" imgH="7315200" progId="Equation.DSMT4">
                  <p:embed/>
                </p:oleObj>
              </mc:Choice>
              <mc:Fallback>
                <p:oleObj r:id="rId16" imgW="40081200" imgH="7315200" progId="Equation.DSMT4">
                  <p:embed/>
                  <p:pic>
                    <p:nvPicPr>
                      <p:cNvPr id="11283" name="Object 19">
                        <a:extLst>
                          <a:ext uri="{FF2B5EF4-FFF2-40B4-BE49-F238E27FC236}">
                            <a16:creationId xmlns:a16="http://schemas.microsoft.com/office/drawing/2014/main" id="{503682AC-DEF7-514F-A144-FE1AE66FC4A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21251" y="3817065"/>
                        <a:ext cx="3536950" cy="639124"/>
                      </a:xfrm>
                      <a:prstGeom prst="rect">
                        <a:avLst/>
                      </a:prstGeom>
                      <a:noFill/>
                      <a:ln>
                        <a:noFill/>
                      </a:ln>
                    </p:spPr>
                  </p:pic>
                </p:oleObj>
              </mc:Fallback>
            </mc:AlternateContent>
          </a:graphicData>
        </a:graphic>
      </p:graphicFrame>
      <p:sp>
        <p:nvSpPr>
          <p:cNvPr id="20" name="Rectangle 20">
            <a:extLst>
              <a:ext uri="{FF2B5EF4-FFF2-40B4-BE49-F238E27FC236}">
                <a16:creationId xmlns:a16="http://schemas.microsoft.com/office/drawing/2014/main" id="{53ED7E91-62C6-2F46-801D-BA53308C6151}"/>
              </a:ext>
            </a:extLst>
          </p:cNvPr>
          <p:cNvSpPr>
            <a:spLocks noChangeArrowheads="1"/>
          </p:cNvSpPr>
          <p:nvPr/>
        </p:nvSpPr>
        <p:spPr bwMode="auto">
          <a:xfrm>
            <a:off x="439630" y="3969738"/>
            <a:ext cx="179215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spcBef>
                <a:spcPct val="20000"/>
              </a:spcBef>
            </a:pPr>
            <a:r>
              <a:rPr lang="en-US" altLang="zh-CN" dirty="0">
                <a:solidFill>
                  <a:srgbClr val="C00000"/>
                </a:solidFill>
                <a:latin typeface="Times New Roman" panose="02020603050405020304" pitchFamily="18" charset="0"/>
                <a:cs typeface="Times New Roman" panose="02020603050405020304" pitchFamily="18" charset="0"/>
              </a:rPr>
              <a:t>4) </a:t>
            </a:r>
            <a:r>
              <a:rPr lang="zh-CN" altLang="zh-CN" dirty="0">
                <a:solidFill>
                  <a:srgbClr val="C00000"/>
                </a:solidFill>
                <a:latin typeface="Times New Roman" panose="02020603050405020304" pitchFamily="18" charset="0"/>
                <a:cs typeface="Times New Roman" panose="02020603050405020304" pitchFamily="18" charset="0"/>
              </a:rPr>
              <a:t>Chebyshev距离</a:t>
            </a:r>
          </a:p>
        </p:txBody>
      </p:sp>
      <p:grpSp>
        <p:nvGrpSpPr>
          <p:cNvPr id="21" name="Group 21">
            <a:extLst>
              <a:ext uri="{FF2B5EF4-FFF2-40B4-BE49-F238E27FC236}">
                <a16:creationId xmlns:a16="http://schemas.microsoft.com/office/drawing/2014/main" id="{EF4753DA-C8D4-FD4D-B491-33D68A3E029B}"/>
              </a:ext>
            </a:extLst>
          </p:cNvPr>
          <p:cNvGrpSpPr>
            <a:grpSpLocks/>
          </p:cNvGrpSpPr>
          <p:nvPr/>
        </p:nvGrpSpPr>
        <p:grpSpPr bwMode="auto">
          <a:xfrm>
            <a:off x="436310" y="4560435"/>
            <a:ext cx="5792788" cy="371475"/>
            <a:chOff x="0" y="-2"/>
            <a:chExt cx="3649" cy="234"/>
          </a:xfrm>
        </p:grpSpPr>
        <p:graphicFrame>
          <p:nvGraphicFramePr>
            <p:cNvPr id="22" name="Object 22">
              <a:extLst>
                <a:ext uri="{FF2B5EF4-FFF2-40B4-BE49-F238E27FC236}">
                  <a16:creationId xmlns:a16="http://schemas.microsoft.com/office/drawing/2014/main" id="{CB5AC0F7-B3AC-AA4B-97BD-941D8BAF4FB2}"/>
                </a:ext>
              </a:extLst>
            </p:cNvPr>
            <p:cNvGraphicFramePr>
              <a:graphicFrameLocks noChangeAspect="1"/>
            </p:cNvGraphicFramePr>
            <p:nvPr>
              <p:extLst>
                <p:ext uri="{D42A27DB-BD31-4B8C-83A1-F6EECF244321}">
                  <p14:modId xmlns:p14="http://schemas.microsoft.com/office/powerpoint/2010/main" val="15504773"/>
                </p:ext>
              </p:extLst>
            </p:nvPr>
          </p:nvGraphicFramePr>
          <p:xfrm>
            <a:off x="2181" y="-2"/>
            <a:ext cx="735" cy="234"/>
          </p:xfrm>
          <a:graphic>
            <a:graphicData uri="http://schemas.openxmlformats.org/presentationml/2006/ole">
              <mc:AlternateContent xmlns:mc="http://schemas.openxmlformats.org/markup-compatibility/2006">
                <mc:Choice xmlns:v="urn:schemas-microsoft-com:vml" Requires="v">
                  <p:oleObj spid="_x0000_s195514" r:id="rId18" imgW="13169900" imgH="3505200" progId="Equation.DSMT4">
                    <p:embed/>
                  </p:oleObj>
                </mc:Choice>
                <mc:Fallback>
                  <p:oleObj r:id="rId18" imgW="13169900" imgH="3505200" progId="Equation.DSMT4">
                    <p:embed/>
                    <p:pic>
                      <p:nvPicPr>
                        <p:cNvPr id="11286" name="Object 22">
                          <a:extLst>
                            <a:ext uri="{FF2B5EF4-FFF2-40B4-BE49-F238E27FC236}">
                              <a16:creationId xmlns:a16="http://schemas.microsoft.com/office/drawing/2014/main" id="{6FED8F7F-F569-3A4E-84BC-63D2F76441E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81" y="-2"/>
                          <a:ext cx="735"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23" name="Rectangle 23">
              <a:extLst>
                <a:ext uri="{FF2B5EF4-FFF2-40B4-BE49-F238E27FC236}">
                  <a16:creationId xmlns:a16="http://schemas.microsoft.com/office/drawing/2014/main" id="{683DC3B1-56E4-6F4A-8706-9AA718D5D25D}"/>
                </a:ext>
              </a:extLst>
            </p:cNvPr>
            <p:cNvSpPr>
              <a:spLocks noChangeArrowheads="1"/>
            </p:cNvSpPr>
            <p:nvPr/>
          </p:nvSpPr>
          <p:spPr bwMode="auto">
            <a:xfrm>
              <a:off x="0" y="28"/>
              <a:ext cx="218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latin typeface="Times New Roman" panose="02020603050405020304" pitchFamily="18" charset="0"/>
                  <a:cs typeface="Times New Roman" panose="02020603050405020304" pitchFamily="18" charset="0"/>
                </a:rPr>
                <a:t>Chebyshev距离是Minkowski距离当</a:t>
              </a:r>
            </a:p>
          </p:txBody>
        </p:sp>
        <p:sp>
          <p:nvSpPr>
            <p:cNvPr id="24" name="Rectangle 24">
              <a:extLst>
                <a:ext uri="{FF2B5EF4-FFF2-40B4-BE49-F238E27FC236}">
                  <a16:creationId xmlns:a16="http://schemas.microsoft.com/office/drawing/2014/main" id="{43D6ACF8-8466-EB48-8A01-613D0811C5AC}"/>
                </a:ext>
              </a:extLst>
            </p:cNvPr>
            <p:cNvSpPr>
              <a:spLocks noChangeArrowheads="1"/>
            </p:cNvSpPr>
            <p:nvPr/>
          </p:nvSpPr>
          <p:spPr bwMode="auto">
            <a:xfrm>
              <a:off x="2922" y="28"/>
              <a:ext cx="727"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latin typeface="Times New Roman" panose="02020603050405020304" pitchFamily="18" charset="0"/>
                  <a:cs typeface="Times New Roman" panose="02020603050405020304" pitchFamily="18" charset="0"/>
                </a:rPr>
                <a:t>时的极限。</a:t>
              </a:r>
            </a:p>
          </p:txBody>
        </p:sp>
      </p:grpSp>
      <p:pic>
        <p:nvPicPr>
          <p:cNvPr id="175618" name="Picture 514">
            <a:extLst>
              <a:ext uri="{FF2B5EF4-FFF2-40B4-BE49-F238E27FC236}">
                <a16:creationId xmlns:a16="http://schemas.microsoft.com/office/drawing/2014/main" id="{E2F77A27-7739-AC40-ADDA-D5FE15EC199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62932" y="899814"/>
            <a:ext cx="1843809" cy="2474912"/>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79168DB1-4844-3943-98EE-2208F02215D2}"/>
              </a:ext>
            </a:extLst>
          </p:cNvPr>
          <p:cNvSpPr txBox="1"/>
          <p:nvPr/>
        </p:nvSpPr>
        <p:spPr>
          <a:xfrm>
            <a:off x="6607068" y="3435160"/>
            <a:ext cx="2515509" cy="1384995"/>
          </a:xfrm>
          <a:prstGeom prst="rect">
            <a:avLst/>
          </a:prstGeom>
          <a:noFill/>
        </p:spPr>
        <p:txBody>
          <a:bodyPr wrap="square">
            <a:spAutoFit/>
          </a:bodyPr>
          <a:lstStyle/>
          <a:p>
            <a:pPr algn="just"/>
            <a:r>
              <a:rPr lang="zh-CN" altLang="en-US" sz="1050" dirty="0">
                <a:latin typeface="Times New Roman" panose="02020603050405020304" pitchFamily="18" charset="0"/>
                <a:cs typeface="Times New Roman" panose="02020603050405020304" pitchFamily="18" charset="0"/>
              </a:rPr>
              <a:t>赫尔曼·闵可夫斯基（德语：Hermann Minkowski，1864－1909），出生于俄国的亚力克索塔斯（Alexotas，今立陶宛的考纳斯），德国数学家，犹太人，四维时空理论的创立者，曾经是著名物理学家爱因斯坦的老师。赫尔曼·闵可夫斯基少年时期就在数学上表现出极高的天赋，被称为神童。</a:t>
            </a:r>
          </a:p>
        </p:txBody>
      </p:sp>
    </p:spTree>
    <p:extLst>
      <p:ext uri="{BB962C8B-B14F-4D97-AF65-F5344CB8AC3E}">
        <p14:creationId xmlns:p14="http://schemas.microsoft.com/office/powerpoint/2010/main" val="297414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56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p>
        </p:txBody>
      </p:sp>
      <p:sp>
        <p:nvSpPr>
          <p:cNvPr id="4" name="文本框 3">
            <a:extLst>
              <a:ext uri="{FF2B5EF4-FFF2-40B4-BE49-F238E27FC236}">
                <a16:creationId xmlns:a16="http://schemas.microsoft.com/office/drawing/2014/main" id="{852EFD5C-B67D-474B-A9EC-F0FB8C9CA792}"/>
              </a:ext>
            </a:extLst>
          </p:cNvPr>
          <p:cNvSpPr txBox="1"/>
          <p:nvPr/>
        </p:nvSpPr>
        <p:spPr>
          <a:xfrm>
            <a:off x="364643" y="1069454"/>
            <a:ext cx="4130414" cy="3477875"/>
          </a:xfrm>
          <a:prstGeom prst="rect">
            <a:avLst/>
          </a:prstGeom>
          <a:noFill/>
        </p:spPr>
        <p:txBody>
          <a:bodyPr wrap="square">
            <a:spAutoFit/>
          </a:bodyPr>
          <a:lstStyle/>
          <a:p>
            <a:r>
              <a:rPr lang="en" altLang="zh-CN" sz="1000" b="0" dirty="0">
                <a:solidFill>
                  <a:srgbClr val="0000FF"/>
                </a:solidFill>
                <a:effectLst/>
                <a:latin typeface="Menlo" panose="020B0609030804020204" pitchFamily="49" charset="0"/>
              </a:rPr>
              <a:t>import</a:t>
            </a:r>
            <a:r>
              <a:rPr lang="en" altLang="zh-CN" sz="1000" b="0" dirty="0">
                <a:solidFill>
                  <a:srgbClr val="000000"/>
                </a:solidFill>
                <a:effectLst/>
                <a:latin typeface="Menlo" panose="020B0609030804020204" pitchFamily="49" charset="0"/>
              </a:rPr>
              <a:t> torch</a:t>
            </a:r>
          </a:p>
          <a:p>
            <a:br>
              <a:rPr lang="en" altLang="zh-CN" sz="1000" b="0" dirty="0">
                <a:solidFill>
                  <a:srgbClr val="000000"/>
                </a:solidFill>
                <a:effectLst/>
                <a:latin typeface="Menlo" panose="020B0609030804020204" pitchFamily="49" charset="0"/>
              </a:rPr>
            </a:br>
            <a:r>
              <a:rPr lang="en"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创建两个示例向量</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vector1 = </a:t>
            </a:r>
            <a:r>
              <a:rPr lang="en" altLang="zh-CN" sz="1000" b="0" dirty="0" err="1">
                <a:solidFill>
                  <a:srgbClr val="000000"/>
                </a:solidFill>
                <a:effectLst/>
                <a:latin typeface="Menlo" panose="020B0609030804020204" pitchFamily="49" charset="0"/>
              </a:rPr>
              <a:t>torch.tensor</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1.0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2.0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3.0</a:t>
            </a:r>
            <a:r>
              <a:rPr lang="en" altLang="zh-CN" sz="1000" b="0" dirty="0">
                <a:solidFill>
                  <a:srgbClr val="000000"/>
                </a:solidFill>
                <a:effectLst/>
                <a:latin typeface="Menlo" panose="020B0609030804020204" pitchFamily="49" charset="0"/>
              </a:rPr>
              <a:t>])</a:t>
            </a:r>
          </a:p>
          <a:p>
            <a:r>
              <a:rPr lang="en" altLang="zh-CN" sz="1000" b="0" dirty="0">
                <a:solidFill>
                  <a:srgbClr val="000000"/>
                </a:solidFill>
                <a:effectLst/>
                <a:latin typeface="Menlo" panose="020B0609030804020204" pitchFamily="49" charset="0"/>
              </a:rPr>
              <a:t>vector2 = </a:t>
            </a:r>
            <a:r>
              <a:rPr lang="en" altLang="zh-CN" sz="1000" b="0" dirty="0" err="1">
                <a:solidFill>
                  <a:srgbClr val="000000"/>
                </a:solidFill>
                <a:effectLst/>
                <a:latin typeface="Menlo" panose="020B0609030804020204" pitchFamily="49" charset="0"/>
              </a:rPr>
              <a:t>torch.tensor</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4.0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2.0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1.0</a:t>
            </a:r>
            <a:r>
              <a:rPr lang="en" altLang="zh-CN" sz="1000" b="0" dirty="0">
                <a:solidFill>
                  <a:srgbClr val="000000"/>
                </a:solidFill>
                <a:effectLst/>
                <a:latin typeface="Menlo" panose="020B0609030804020204" pitchFamily="49" charset="0"/>
              </a:rPr>
              <a:t>])</a:t>
            </a:r>
          </a:p>
          <a:p>
            <a:r>
              <a:rPr lang="en-US"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计算</a:t>
            </a:r>
            <a:r>
              <a:rPr lang="en" altLang="zh-CN" sz="1000" b="0" dirty="0">
                <a:solidFill>
                  <a:srgbClr val="008000"/>
                </a:solidFill>
                <a:effectLst/>
                <a:latin typeface="Menlo" panose="020B0609030804020204" pitchFamily="49" charset="0"/>
              </a:rPr>
              <a:t>L2</a:t>
            </a:r>
            <a:r>
              <a:rPr lang="zh-CN" altLang="en-US" sz="1000" b="0" dirty="0">
                <a:solidFill>
                  <a:srgbClr val="008000"/>
                </a:solidFill>
                <a:effectLst/>
                <a:latin typeface="Menlo" panose="020B0609030804020204" pitchFamily="49" charset="0"/>
              </a:rPr>
              <a:t>距离</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l2_distance = </a:t>
            </a:r>
            <a:r>
              <a:rPr lang="en" altLang="zh-CN" sz="1000" b="0" dirty="0" err="1">
                <a:solidFill>
                  <a:srgbClr val="000000"/>
                </a:solidFill>
                <a:effectLst/>
                <a:latin typeface="Menlo" panose="020B0609030804020204" pitchFamily="49" charset="0"/>
              </a:rPr>
              <a:t>torch.dist</a:t>
            </a:r>
            <a:r>
              <a:rPr lang="en" altLang="zh-CN" sz="1000" b="0" dirty="0">
                <a:solidFill>
                  <a:srgbClr val="000000"/>
                </a:solidFill>
                <a:effectLst/>
                <a:latin typeface="Menlo" panose="020B0609030804020204" pitchFamily="49" charset="0"/>
              </a:rPr>
              <a:t>(vector1, vector2, p=</a:t>
            </a:r>
            <a:r>
              <a:rPr lang="en" altLang="zh-CN" sz="1000" b="0" dirty="0">
                <a:solidFill>
                  <a:srgbClr val="098658"/>
                </a:solidFill>
                <a:effectLst/>
                <a:latin typeface="Menlo" panose="020B0609030804020204" pitchFamily="49" charset="0"/>
              </a:rPr>
              <a:t>2</a:t>
            </a:r>
            <a:r>
              <a:rPr lang="en" altLang="zh-CN" sz="1000" b="0" dirty="0">
                <a:solidFill>
                  <a:srgbClr val="000000"/>
                </a:solidFill>
                <a:effectLst/>
                <a:latin typeface="Menlo" panose="020B0609030804020204" pitchFamily="49" charset="0"/>
              </a:rPr>
              <a:t>)</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a:solidFill>
                  <a:srgbClr val="0000FF"/>
                </a:solidFill>
                <a:effectLst/>
                <a:latin typeface="Menlo" panose="020B0609030804020204" pitchFamily="49" charset="0"/>
              </a:rPr>
              <a:t>f</a:t>
            </a:r>
            <a:r>
              <a:rPr lang="en" altLang="zh-CN" sz="1000" b="0" dirty="0">
                <a:solidFill>
                  <a:srgbClr val="A31515"/>
                </a:solidFill>
                <a:effectLst/>
                <a:latin typeface="Menlo" panose="020B0609030804020204" pitchFamily="49" charset="0"/>
              </a:rPr>
              <a:t>"L2</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l2_distance}</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a:p>
            <a:br>
              <a:rPr lang="en" altLang="zh-CN" sz="1000" b="0" dirty="0">
                <a:solidFill>
                  <a:srgbClr val="000000"/>
                </a:solidFill>
                <a:effectLst/>
                <a:latin typeface="Menlo" panose="020B0609030804020204" pitchFamily="49" charset="0"/>
              </a:rPr>
            </a:br>
            <a:r>
              <a:rPr lang="en"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计算</a:t>
            </a:r>
            <a:r>
              <a:rPr lang="en" altLang="zh-CN" sz="1000" b="0" dirty="0">
                <a:solidFill>
                  <a:srgbClr val="008000"/>
                </a:solidFill>
                <a:effectLst/>
                <a:latin typeface="Menlo" panose="020B0609030804020204" pitchFamily="49" charset="0"/>
              </a:rPr>
              <a:t>L1</a:t>
            </a:r>
            <a:r>
              <a:rPr lang="zh-CN" altLang="en-US" sz="1000" b="0" dirty="0">
                <a:solidFill>
                  <a:srgbClr val="008000"/>
                </a:solidFill>
                <a:effectLst/>
                <a:latin typeface="Menlo" panose="020B0609030804020204" pitchFamily="49" charset="0"/>
              </a:rPr>
              <a:t>距离</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l1_distance = </a:t>
            </a:r>
            <a:r>
              <a:rPr lang="en" altLang="zh-CN" sz="1000" b="0" dirty="0" err="1">
                <a:solidFill>
                  <a:srgbClr val="000000"/>
                </a:solidFill>
                <a:effectLst/>
                <a:latin typeface="Menlo" panose="020B0609030804020204" pitchFamily="49" charset="0"/>
              </a:rPr>
              <a:t>torch.dist</a:t>
            </a:r>
            <a:r>
              <a:rPr lang="en" altLang="zh-CN" sz="1000" b="0" dirty="0">
                <a:solidFill>
                  <a:srgbClr val="000000"/>
                </a:solidFill>
                <a:effectLst/>
                <a:latin typeface="Menlo" panose="020B0609030804020204" pitchFamily="49" charset="0"/>
              </a:rPr>
              <a:t>(vector1, vector2, p=</a:t>
            </a:r>
            <a:r>
              <a:rPr lang="en" altLang="zh-CN" sz="1000" b="0" dirty="0">
                <a:solidFill>
                  <a:srgbClr val="098658"/>
                </a:solidFill>
                <a:effectLst/>
                <a:latin typeface="Menlo" panose="020B0609030804020204" pitchFamily="49" charset="0"/>
              </a:rPr>
              <a:t>1</a:t>
            </a:r>
            <a:r>
              <a:rPr lang="en" altLang="zh-CN" sz="1000" b="0" dirty="0">
                <a:solidFill>
                  <a:srgbClr val="000000"/>
                </a:solidFill>
                <a:effectLst/>
                <a:latin typeface="Menlo" panose="020B0609030804020204" pitchFamily="49" charset="0"/>
              </a:rPr>
              <a:t>)</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a:solidFill>
                  <a:srgbClr val="0000FF"/>
                </a:solidFill>
                <a:effectLst/>
                <a:latin typeface="Menlo" panose="020B0609030804020204" pitchFamily="49" charset="0"/>
              </a:rPr>
              <a:t>f</a:t>
            </a:r>
            <a:r>
              <a:rPr lang="en" altLang="zh-CN" sz="1000" b="0" dirty="0">
                <a:solidFill>
                  <a:srgbClr val="A31515"/>
                </a:solidFill>
                <a:effectLst/>
                <a:latin typeface="Menlo" panose="020B0609030804020204" pitchFamily="49" charset="0"/>
              </a:rPr>
              <a:t>"L1</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l1_distance}</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a:p>
            <a:endParaRPr lang="en" altLang="zh-CN" sz="1000" dirty="0">
              <a:solidFill>
                <a:srgbClr val="000000"/>
              </a:solidFill>
              <a:latin typeface="Menlo" panose="020B0609030804020204" pitchFamily="49" charset="0"/>
            </a:endParaRPr>
          </a:p>
          <a:p>
            <a:r>
              <a:rPr lang="en-US"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计算</a:t>
            </a:r>
            <a:r>
              <a:rPr lang="en" altLang="zh-CN" sz="1000" b="0" dirty="0" err="1">
                <a:solidFill>
                  <a:srgbClr val="008000"/>
                </a:solidFill>
                <a:effectLst/>
                <a:latin typeface="Menlo" panose="020B0609030804020204" pitchFamily="49" charset="0"/>
              </a:rPr>
              <a:t>Lp</a:t>
            </a:r>
            <a:r>
              <a:rPr lang="zh-CN" altLang="en-US" sz="1000" b="0" dirty="0">
                <a:solidFill>
                  <a:srgbClr val="008000"/>
                </a:solidFill>
                <a:effectLst/>
                <a:latin typeface="Menlo" panose="020B0609030804020204" pitchFamily="49" charset="0"/>
              </a:rPr>
              <a:t>距离</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p = </a:t>
            </a:r>
            <a:r>
              <a:rPr lang="en" altLang="zh-CN" sz="1000" b="0" dirty="0">
                <a:solidFill>
                  <a:srgbClr val="098658"/>
                </a:solidFill>
                <a:effectLst/>
                <a:latin typeface="Menlo" panose="020B0609030804020204" pitchFamily="49" charset="0"/>
              </a:rPr>
              <a:t>3</a:t>
            </a:r>
            <a:endParaRPr lang="en" altLang="zh-CN" sz="1000" b="0" dirty="0">
              <a:solidFill>
                <a:srgbClr val="000000"/>
              </a:solidFill>
              <a:effectLst/>
              <a:latin typeface="Menlo" panose="020B0609030804020204" pitchFamily="49" charset="0"/>
            </a:endParaRPr>
          </a:p>
          <a:p>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 = </a:t>
            </a:r>
            <a:r>
              <a:rPr lang="en" altLang="zh-CN" sz="1000" b="0" dirty="0" err="1">
                <a:solidFill>
                  <a:srgbClr val="000000"/>
                </a:solidFill>
                <a:effectLst/>
                <a:latin typeface="Menlo" panose="020B0609030804020204" pitchFamily="49" charset="0"/>
              </a:rPr>
              <a:t>torch.dist</a:t>
            </a:r>
            <a:r>
              <a:rPr lang="en" altLang="zh-CN" sz="1000" b="0" dirty="0">
                <a:solidFill>
                  <a:srgbClr val="000000"/>
                </a:solidFill>
                <a:effectLst/>
                <a:latin typeface="Menlo" panose="020B0609030804020204" pitchFamily="49" charset="0"/>
              </a:rPr>
              <a:t>(vector1, vector2, p=p)</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err="1">
                <a:solidFill>
                  <a:srgbClr val="0000FF"/>
                </a:solidFill>
                <a:effectLst/>
                <a:latin typeface="Menlo" panose="020B0609030804020204" pitchFamily="49" charset="0"/>
              </a:rPr>
              <a:t>f</a:t>
            </a:r>
            <a:r>
              <a:rPr lang="en" altLang="zh-CN" sz="1000" b="0" dirty="0" err="1">
                <a:solidFill>
                  <a:srgbClr val="A31515"/>
                </a:solidFill>
                <a:effectLst/>
                <a:latin typeface="Menlo" panose="020B0609030804020204" pitchFamily="49" charset="0"/>
              </a:rPr>
              <a:t>"L</a:t>
            </a:r>
            <a:r>
              <a:rPr lang="en" altLang="zh-CN" sz="1000" b="0" dirty="0">
                <a:solidFill>
                  <a:srgbClr val="000000"/>
                </a:solidFill>
                <a:effectLst/>
                <a:latin typeface="Menlo" panose="020B0609030804020204" pitchFamily="49" charset="0"/>
              </a:rPr>
              <a:t>{p}</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a:p>
            <a:endParaRPr lang="en" altLang="zh-CN" sz="1000" b="0" dirty="0">
              <a:solidFill>
                <a:srgbClr val="000000"/>
              </a:solidFill>
              <a:effectLst/>
              <a:latin typeface="Menlo" panose="020B0609030804020204" pitchFamily="49" charset="0"/>
            </a:endParaRPr>
          </a:p>
          <a:p>
            <a:r>
              <a:rPr lang="en-US"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计算切比雪夫距离</a:t>
            </a:r>
            <a:endParaRPr lang="zh-CN" altLang="en-US" sz="1000" b="0" dirty="0">
              <a:solidFill>
                <a:srgbClr val="000000"/>
              </a:solidFill>
              <a:effectLst/>
              <a:latin typeface="Menlo" panose="020B0609030804020204" pitchFamily="49" charset="0"/>
            </a:endParaRPr>
          </a:p>
          <a:p>
            <a:r>
              <a:rPr lang="en" altLang="zh-CN" sz="1000" b="0" dirty="0" err="1">
                <a:solidFill>
                  <a:srgbClr val="000000"/>
                </a:solidFill>
                <a:effectLst/>
                <a:latin typeface="Menlo" panose="020B0609030804020204" pitchFamily="49" charset="0"/>
              </a:rPr>
              <a:t>chebyshev_distance</a:t>
            </a:r>
            <a:r>
              <a:rPr lang="en" altLang="zh-CN" sz="1000" b="0" dirty="0">
                <a:solidFill>
                  <a:srgbClr val="000000"/>
                </a:solidFill>
                <a:effectLst/>
                <a:latin typeface="Menlo" panose="020B0609030804020204" pitchFamily="49" charset="0"/>
              </a:rPr>
              <a:t> = (vector1 - vector2).abs().max()</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a:solidFill>
                  <a:srgbClr val="0000FF"/>
                </a:solidFill>
                <a:effectLst/>
                <a:latin typeface="Menlo" panose="020B0609030804020204" pitchFamily="49" charset="0"/>
              </a:rPr>
              <a:t>f</a:t>
            </a:r>
            <a:r>
              <a:rPr lang="en" altLang="zh-CN" sz="1000" b="0" dirty="0">
                <a:solidFill>
                  <a:srgbClr val="A31515"/>
                </a:solidFill>
                <a:effectLst/>
                <a:latin typeface="Menlo" panose="020B0609030804020204" pitchFamily="49" charset="0"/>
              </a:rPr>
              <a:t>"</a:t>
            </a:r>
            <a:r>
              <a:rPr lang="zh-CN" altLang="en-US" sz="1000" b="0" dirty="0">
                <a:solidFill>
                  <a:srgbClr val="A31515"/>
                </a:solidFill>
                <a:effectLst/>
                <a:latin typeface="Menlo" panose="020B0609030804020204" pitchFamily="49" charset="0"/>
              </a:rPr>
              <a:t>切比雪夫距离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err="1">
                <a:solidFill>
                  <a:srgbClr val="000000"/>
                </a:solidFill>
                <a:effectLst/>
                <a:latin typeface="Menlo" panose="020B0609030804020204" pitchFamily="49" charset="0"/>
              </a:rPr>
              <a:t>chebyshev_distance</a:t>
            </a:r>
            <a:r>
              <a:rPr lang="en" altLang="zh-CN" sz="1000" b="0" dirty="0">
                <a:solidFill>
                  <a:srgbClr val="000000"/>
                </a:solidFill>
                <a:effectLst/>
                <a:latin typeface="Menlo" panose="020B0609030804020204" pitchFamily="49" charset="0"/>
              </a:rPr>
              <a:t>}</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a:p>
            <a:endParaRPr lang="en" altLang="zh-CN" sz="1000" b="0" dirty="0">
              <a:solidFill>
                <a:srgbClr val="000000"/>
              </a:solidFill>
              <a:effectLst/>
              <a:latin typeface="Menlo" panose="020B0609030804020204" pitchFamily="49" charset="0"/>
            </a:endParaRPr>
          </a:p>
        </p:txBody>
      </p:sp>
      <p:sp>
        <p:nvSpPr>
          <p:cNvPr id="6" name="文本框 5">
            <a:extLst>
              <a:ext uri="{FF2B5EF4-FFF2-40B4-BE49-F238E27FC236}">
                <a16:creationId xmlns:a16="http://schemas.microsoft.com/office/drawing/2014/main" id="{6333F52E-6D3B-504A-9398-DD413B14DAFC}"/>
              </a:ext>
            </a:extLst>
          </p:cNvPr>
          <p:cNvSpPr txBox="1"/>
          <p:nvPr/>
        </p:nvSpPr>
        <p:spPr>
          <a:xfrm>
            <a:off x="5652120" y="2269782"/>
            <a:ext cx="2736304" cy="1077218"/>
          </a:xfrm>
          <a:prstGeom prst="rect">
            <a:avLst/>
          </a:prstGeom>
          <a:noFill/>
        </p:spPr>
        <p:txBody>
          <a:bodyPr wrap="square">
            <a:spAutoFit/>
          </a:bodyPr>
          <a:lstStyle/>
          <a:p>
            <a:r>
              <a:rPr lang="zh-CN" altLang="en-US" sz="1600" dirty="0"/>
              <a:t>L2距离: 3.605551242828369</a:t>
            </a:r>
          </a:p>
          <a:p>
            <a:r>
              <a:rPr lang="zh-CN" altLang="en-US" sz="1600" dirty="0"/>
              <a:t>L1距离: 5.0</a:t>
            </a:r>
          </a:p>
          <a:p>
            <a:r>
              <a:rPr lang="zh-CN" altLang="en-US" sz="1600" dirty="0"/>
              <a:t>L3距离: 3.271066427230835</a:t>
            </a:r>
            <a:endParaRPr lang="en-US" altLang="zh-CN" sz="1600" dirty="0"/>
          </a:p>
          <a:p>
            <a:r>
              <a:rPr lang="zh-CN" altLang="en-US" sz="1600" dirty="0"/>
              <a:t>切比雪夫距离: 3.0</a:t>
            </a:r>
          </a:p>
        </p:txBody>
      </p:sp>
    </p:spTree>
    <p:extLst>
      <p:ext uri="{BB962C8B-B14F-4D97-AF65-F5344CB8AC3E}">
        <p14:creationId xmlns:p14="http://schemas.microsoft.com/office/powerpoint/2010/main" val="3713778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p>
        </p:txBody>
      </p:sp>
      <p:sp>
        <p:nvSpPr>
          <p:cNvPr id="4" name="文本框 3">
            <a:extLst>
              <a:ext uri="{FF2B5EF4-FFF2-40B4-BE49-F238E27FC236}">
                <a16:creationId xmlns:a16="http://schemas.microsoft.com/office/drawing/2014/main" id="{852EFD5C-B67D-474B-A9EC-F0FB8C9CA792}"/>
              </a:ext>
            </a:extLst>
          </p:cNvPr>
          <p:cNvSpPr txBox="1"/>
          <p:nvPr/>
        </p:nvSpPr>
        <p:spPr>
          <a:xfrm>
            <a:off x="330309" y="1228291"/>
            <a:ext cx="4130414" cy="3016210"/>
          </a:xfrm>
          <a:prstGeom prst="rect">
            <a:avLst/>
          </a:prstGeom>
          <a:noFill/>
        </p:spPr>
        <p:txBody>
          <a:bodyPr wrap="square">
            <a:spAutoFit/>
          </a:bodyPr>
          <a:lstStyle/>
          <a:p>
            <a:r>
              <a:rPr lang="en" altLang="zh-CN" sz="1000" b="0" dirty="0">
                <a:solidFill>
                  <a:srgbClr val="0000FF"/>
                </a:solidFill>
                <a:effectLst/>
                <a:latin typeface="Menlo" panose="020B0609030804020204" pitchFamily="49" charset="0"/>
              </a:rPr>
              <a:t>import</a:t>
            </a:r>
            <a:r>
              <a:rPr lang="en" altLang="zh-CN" sz="1000" b="0" dirty="0">
                <a:solidFill>
                  <a:srgbClr val="000000"/>
                </a:solidFill>
                <a:effectLst/>
                <a:latin typeface="Menlo" panose="020B0609030804020204" pitchFamily="49" charset="0"/>
              </a:rPr>
              <a:t> torch</a:t>
            </a:r>
          </a:p>
          <a:p>
            <a:br>
              <a:rPr lang="en" altLang="zh-CN" sz="1000" b="0" dirty="0">
                <a:solidFill>
                  <a:srgbClr val="000000"/>
                </a:solidFill>
                <a:effectLst/>
                <a:latin typeface="Menlo" panose="020B0609030804020204" pitchFamily="49" charset="0"/>
              </a:rPr>
            </a:br>
            <a:r>
              <a:rPr lang="en"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创建两个示例向量</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vector1 = </a:t>
            </a:r>
            <a:r>
              <a:rPr lang="en" altLang="zh-CN" sz="1000" b="0" dirty="0" err="1">
                <a:solidFill>
                  <a:srgbClr val="000000"/>
                </a:solidFill>
                <a:effectLst/>
                <a:latin typeface="Menlo" panose="020B0609030804020204" pitchFamily="49" charset="0"/>
              </a:rPr>
              <a:t>torch.tensor</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1.0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2.0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3.0</a:t>
            </a:r>
            <a:r>
              <a:rPr lang="en" altLang="zh-CN" sz="1000" b="0" dirty="0">
                <a:solidFill>
                  <a:srgbClr val="000000"/>
                </a:solidFill>
                <a:effectLst/>
                <a:latin typeface="Menlo" panose="020B0609030804020204" pitchFamily="49" charset="0"/>
              </a:rPr>
              <a:t>])</a:t>
            </a:r>
          </a:p>
          <a:p>
            <a:r>
              <a:rPr lang="en" altLang="zh-CN" sz="1000" b="0" dirty="0">
                <a:solidFill>
                  <a:srgbClr val="000000"/>
                </a:solidFill>
                <a:effectLst/>
                <a:latin typeface="Menlo" panose="020B0609030804020204" pitchFamily="49" charset="0"/>
              </a:rPr>
              <a:t>vector2 = </a:t>
            </a:r>
            <a:r>
              <a:rPr lang="en" altLang="zh-CN" sz="1000" b="0" dirty="0" err="1">
                <a:solidFill>
                  <a:srgbClr val="000000"/>
                </a:solidFill>
                <a:effectLst/>
                <a:latin typeface="Menlo" panose="020B0609030804020204" pitchFamily="49" charset="0"/>
              </a:rPr>
              <a:t>torch.tensor</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4.0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2.0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1.0</a:t>
            </a:r>
            <a:r>
              <a:rPr lang="en" altLang="zh-CN" sz="1000" b="0" dirty="0">
                <a:solidFill>
                  <a:srgbClr val="000000"/>
                </a:solidFill>
                <a:effectLst/>
                <a:latin typeface="Menlo" panose="020B0609030804020204" pitchFamily="49" charset="0"/>
              </a:rPr>
              <a:t>])</a:t>
            </a:r>
          </a:p>
          <a:p>
            <a:endParaRPr lang="en" altLang="zh-CN" sz="1000" b="0" dirty="0">
              <a:solidFill>
                <a:srgbClr val="000000"/>
              </a:solidFill>
              <a:effectLst/>
              <a:latin typeface="Menlo" panose="020B0609030804020204" pitchFamily="49" charset="0"/>
            </a:endParaRPr>
          </a:p>
          <a:p>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 = </a:t>
            </a:r>
            <a:r>
              <a:rPr lang="en" altLang="zh-CN" sz="1000" b="0" dirty="0" err="1">
                <a:solidFill>
                  <a:srgbClr val="000000"/>
                </a:solidFill>
                <a:effectLst/>
                <a:latin typeface="Menlo" panose="020B0609030804020204" pitchFamily="49" charset="0"/>
              </a:rPr>
              <a:t>torch.norm</a:t>
            </a:r>
            <a:r>
              <a:rPr lang="en" altLang="zh-CN" sz="1000" b="0" dirty="0">
                <a:solidFill>
                  <a:srgbClr val="000000"/>
                </a:solidFill>
                <a:effectLst/>
                <a:latin typeface="Menlo" panose="020B0609030804020204" pitchFamily="49" charset="0"/>
              </a:rPr>
              <a:t>(vector1-vector2, p=</a:t>
            </a:r>
            <a:r>
              <a:rPr lang="en" altLang="zh-CN" sz="1000" b="0" dirty="0">
                <a:solidFill>
                  <a:srgbClr val="098658"/>
                </a:solidFill>
                <a:effectLst/>
                <a:latin typeface="Menlo" panose="020B0609030804020204" pitchFamily="49" charset="0"/>
              </a:rPr>
              <a:t>2</a:t>
            </a:r>
            <a:r>
              <a:rPr lang="en" altLang="zh-CN" sz="1000" b="0" dirty="0">
                <a:solidFill>
                  <a:srgbClr val="000000"/>
                </a:solidFill>
                <a:effectLst/>
                <a:latin typeface="Menlo" panose="020B0609030804020204" pitchFamily="49" charset="0"/>
              </a:rPr>
              <a:t>)</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err="1">
                <a:solidFill>
                  <a:srgbClr val="0000FF"/>
                </a:solidFill>
                <a:effectLst/>
                <a:latin typeface="Menlo" panose="020B0609030804020204" pitchFamily="49" charset="0"/>
              </a:rPr>
              <a:t>f</a:t>
            </a:r>
            <a:r>
              <a:rPr lang="en" altLang="zh-CN" sz="1000" b="0" dirty="0" err="1">
                <a:solidFill>
                  <a:srgbClr val="A31515"/>
                </a:solidFill>
                <a:effectLst/>
                <a:latin typeface="Menlo" panose="020B0609030804020204" pitchFamily="49" charset="0"/>
              </a:rPr>
              <a:t>"L</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2</a:t>
            </a:r>
            <a:r>
              <a:rPr lang="en" altLang="zh-CN" sz="1000" b="0" dirty="0">
                <a:solidFill>
                  <a:srgbClr val="000000"/>
                </a:solidFill>
                <a:effectLst/>
                <a:latin typeface="Menlo" panose="020B0609030804020204" pitchFamily="49" charset="0"/>
              </a:rPr>
              <a:t>}</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a:p>
            <a:br>
              <a:rPr lang="en" altLang="zh-CN" sz="1000" b="0" dirty="0">
                <a:solidFill>
                  <a:srgbClr val="000000"/>
                </a:solidFill>
                <a:effectLst/>
                <a:latin typeface="Menlo" panose="020B0609030804020204" pitchFamily="49" charset="0"/>
              </a:rPr>
            </a:br>
            <a:br>
              <a:rPr lang="en" altLang="zh-CN" sz="1000" b="0" dirty="0">
                <a:solidFill>
                  <a:srgbClr val="000000"/>
                </a:solidFill>
                <a:effectLst/>
                <a:latin typeface="Menlo" panose="020B0609030804020204" pitchFamily="49" charset="0"/>
              </a:rPr>
            </a:br>
            <a:r>
              <a:rPr lang="en"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计算</a:t>
            </a:r>
            <a:r>
              <a:rPr lang="en" altLang="zh-CN" sz="1000" b="0" dirty="0">
                <a:solidFill>
                  <a:srgbClr val="008000"/>
                </a:solidFill>
                <a:effectLst/>
                <a:latin typeface="Menlo" panose="020B0609030804020204" pitchFamily="49" charset="0"/>
              </a:rPr>
              <a:t>L1</a:t>
            </a:r>
            <a:r>
              <a:rPr lang="zh-CN" altLang="en-US" sz="1000" b="0" dirty="0">
                <a:solidFill>
                  <a:srgbClr val="008000"/>
                </a:solidFill>
                <a:effectLst/>
                <a:latin typeface="Menlo" panose="020B0609030804020204" pitchFamily="49" charset="0"/>
              </a:rPr>
              <a:t>距离</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l1_distance = </a:t>
            </a:r>
            <a:r>
              <a:rPr lang="en" altLang="zh-CN" sz="1000" b="0" dirty="0" err="1">
                <a:solidFill>
                  <a:srgbClr val="000000"/>
                </a:solidFill>
                <a:effectLst/>
                <a:latin typeface="Menlo" panose="020B0609030804020204" pitchFamily="49" charset="0"/>
              </a:rPr>
              <a:t>torch.norm</a:t>
            </a:r>
            <a:r>
              <a:rPr lang="en" altLang="zh-CN" sz="1000" b="0" dirty="0">
                <a:solidFill>
                  <a:srgbClr val="000000"/>
                </a:solidFill>
                <a:effectLst/>
                <a:latin typeface="Menlo" panose="020B0609030804020204" pitchFamily="49" charset="0"/>
              </a:rPr>
              <a:t>(vector1-vector2, p=</a:t>
            </a:r>
            <a:r>
              <a:rPr lang="en" altLang="zh-CN" sz="1000" b="0" dirty="0">
                <a:solidFill>
                  <a:srgbClr val="098658"/>
                </a:solidFill>
                <a:effectLst/>
                <a:latin typeface="Menlo" panose="020B0609030804020204" pitchFamily="49" charset="0"/>
              </a:rPr>
              <a:t>1</a:t>
            </a:r>
            <a:r>
              <a:rPr lang="en" altLang="zh-CN" sz="1000" b="0" dirty="0">
                <a:solidFill>
                  <a:srgbClr val="000000"/>
                </a:solidFill>
                <a:effectLst/>
                <a:latin typeface="Menlo" panose="020B0609030804020204" pitchFamily="49" charset="0"/>
              </a:rPr>
              <a:t>)</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a:solidFill>
                  <a:srgbClr val="0000FF"/>
                </a:solidFill>
                <a:effectLst/>
                <a:latin typeface="Menlo" panose="020B0609030804020204" pitchFamily="49" charset="0"/>
              </a:rPr>
              <a:t>f</a:t>
            </a:r>
            <a:r>
              <a:rPr lang="en" altLang="zh-CN" sz="1000" b="0" dirty="0">
                <a:solidFill>
                  <a:srgbClr val="A31515"/>
                </a:solidFill>
                <a:effectLst/>
                <a:latin typeface="Menlo" panose="020B0609030804020204" pitchFamily="49" charset="0"/>
              </a:rPr>
              <a:t>"L1</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l1_distance}</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a:p>
            <a:br>
              <a:rPr lang="en" altLang="zh-CN" sz="1000" b="0" dirty="0">
                <a:solidFill>
                  <a:srgbClr val="000000"/>
                </a:solidFill>
                <a:effectLst/>
                <a:latin typeface="Menlo" panose="020B0609030804020204" pitchFamily="49" charset="0"/>
              </a:rPr>
            </a:br>
            <a:r>
              <a:rPr lang="en"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计算</a:t>
            </a:r>
            <a:r>
              <a:rPr lang="en" altLang="zh-CN" sz="1000" b="0" dirty="0" err="1">
                <a:solidFill>
                  <a:srgbClr val="008000"/>
                </a:solidFill>
                <a:effectLst/>
                <a:latin typeface="Menlo" panose="020B0609030804020204" pitchFamily="49" charset="0"/>
              </a:rPr>
              <a:t>Lp</a:t>
            </a:r>
            <a:r>
              <a:rPr lang="zh-CN" altLang="en-US" sz="1000" b="0" dirty="0">
                <a:solidFill>
                  <a:srgbClr val="008000"/>
                </a:solidFill>
                <a:effectLst/>
                <a:latin typeface="Menlo" panose="020B0609030804020204" pitchFamily="49" charset="0"/>
              </a:rPr>
              <a:t>距离</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p = </a:t>
            </a:r>
            <a:r>
              <a:rPr lang="en" altLang="zh-CN" sz="1000" b="0" dirty="0">
                <a:solidFill>
                  <a:srgbClr val="098658"/>
                </a:solidFill>
                <a:effectLst/>
                <a:latin typeface="Menlo" panose="020B0609030804020204" pitchFamily="49" charset="0"/>
              </a:rPr>
              <a:t>3</a:t>
            </a:r>
            <a:endParaRPr lang="en" altLang="zh-CN" sz="1000" b="0" dirty="0">
              <a:solidFill>
                <a:srgbClr val="000000"/>
              </a:solidFill>
              <a:effectLst/>
              <a:latin typeface="Menlo" panose="020B0609030804020204" pitchFamily="49" charset="0"/>
            </a:endParaRPr>
          </a:p>
          <a:p>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 = </a:t>
            </a:r>
            <a:r>
              <a:rPr lang="en" altLang="zh-CN" sz="1000" b="0" dirty="0" err="1">
                <a:solidFill>
                  <a:srgbClr val="000000"/>
                </a:solidFill>
                <a:effectLst/>
                <a:latin typeface="Menlo" panose="020B0609030804020204" pitchFamily="49" charset="0"/>
              </a:rPr>
              <a:t>torch.norm</a:t>
            </a:r>
            <a:r>
              <a:rPr lang="en" altLang="zh-CN" sz="1000" b="0" dirty="0">
                <a:solidFill>
                  <a:srgbClr val="000000"/>
                </a:solidFill>
                <a:effectLst/>
                <a:latin typeface="Menlo" panose="020B0609030804020204" pitchFamily="49" charset="0"/>
              </a:rPr>
              <a:t>(vector1-vector2, p=p)</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err="1">
                <a:solidFill>
                  <a:srgbClr val="0000FF"/>
                </a:solidFill>
                <a:effectLst/>
                <a:latin typeface="Menlo" panose="020B0609030804020204" pitchFamily="49" charset="0"/>
              </a:rPr>
              <a:t>f</a:t>
            </a:r>
            <a:r>
              <a:rPr lang="en" altLang="zh-CN" sz="1000" b="0" dirty="0" err="1">
                <a:solidFill>
                  <a:srgbClr val="A31515"/>
                </a:solidFill>
                <a:effectLst/>
                <a:latin typeface="Menlo" panose="020B0609030804020204" pitchFamily="49" charset="0"/>
              </a:rPr>
              <a:t>"L</a:t>
            </a:r>
            <a:r>
              <a:rPr lang="en" altLang="zh-CN" sz="1000" b="0" dirty="0">
                <a:solidFill>
                  <a:srgbClr val="000000"/>
                </a:solidFill>
                <a:effectLst/>
                <a:latin typeface="Menlo" panose="020B0609030804020204" pitchFamily="49" charset="0"/>
              </a:rPr>
              <a:t>{p}</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a:p>
            <a:endParaRPr lang="en" altLang="zh-CN" sz="1000" dirty="0">
              <a:solidFill>
                <a:srgbClr val="000000"/>
              </a:solidFill>
              <a:latin typeface="Menlo" panose="020B0609030804020204" pitchFamily="49" charset="0"/>
            </a:endParaRPr>
          </a:p>
        </p:txBody>
      </p:sp>
      <p:sp>
        <p:nvSpPr>
          <p:cNvPr id="6" name="文本框 5">
            <a:extLst>
              <a:ext uri="{FF2B5EF4-FFF2-40B4-BE49-F238E27FC236}">
                <a16:creationId xmlns:a16="http://schemas.microsoft.com/office/drawing/2014/main" id="{6333F52E-6D3B-504A-9398-DD413B14DAFC}"/>
              </a:ext>
            </a:extLst>
          </p:cNvPr>
          <p:cNvSpPr txBox="1"/>
          <p:nvPr/>
        </p:nvSpPr>
        <p:spPr>
          <a:xfrm>
            <a:off x="5662433" y="1203598"/>
            <a:ext cx="2736304" cy="830997"/>
          </a:xfrm>
          <a:prstGeom prst="rect">
            <a:avLst/>
          </a:prstGeom>
          <a:noFill/>
        </p:spPr>
        <p:txBody>
          <a:bodyPr wrap="square">
            <a:spAutoFit/>
          </a:bodyPr>
          <a:lstStyle/>
          <a:p>
            <a:r>
              <a:rPr lang="zh-CN" altLang="en-US" sz="1600" dirty="0"/>
              <a:t>L2距离: 3.605551242828369</a:t>
            </a:r>
          </a:p>
          <a:p>
            <a:r>
              <a:rPr lang="zh-CN" altLang="en-US" sz="1600" dirty="0"/>
              <a:t>L1距离: 5.0</a:t>
            </a:r>
          </a:p>
          <a:p>
            <a:r>
              <a:rPr lang="zh-CN" altLang="en-US" sz="1600" dirty="0"/>
              <a:t>L3距离: 3.271066427230835</a:t>
            </a:r>
            <a:endParaRPr lang="en-US" altLang="zh-CN" sz="1600" dirty="0"/>
          </a:p>
        </p:txBody>
      </p:sp>
      <p:pic>
        <p:nvPicPr>
          <p:cNvPr id="5" name="图片 4">
            <a:extLst>
              <a:ext uri="{FF2B5EF4-FFF2-40B4-BE49-F238E27FC236}">
                <a16:creationId xmlns:a16="http://schemas.microsoft.com/office/drawing/2014/main" id="{031CA8EB-CDB2-E144-A6B5-68C1FB81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2355726"/>
            <a:ext cx="4587056" cy="1417508"/>
          </a:xfrm>
          <a:prstGeom prst="rect">
            <a:avLst/>
          </a:prstGeom>
        </p:spPr>
      </p:pic>
      <p:sp>
        <p:nvSpPr>
          <p:cNvPr id="8" name="文本框 7">
            <a:extLst>
              <a:ext uri="{FF2B5EF4-FFF2-40B4-BE49-F238E27FC236}">
                <a16:creationId xmlns:a16="http://schemas.microsoft.com/office/drawing/2014/main" id="{6B5A9F4E-EDEF-E649-B053-295F23FD7293}"/>
              </a:ext>
            </a:extLst>
          </p:cNvPr>
          <p:cNvSpPr txBox="1"/>
          <p:nvPr/>
        </p:nvSpPr>
        <p:spPr>
          <a:xfrm>
            <a:off x="4433045" y="3972791"/>
            <a:ext cx="4572000" cy="523220"/>
          </a:xfrm>
          <a:prstGeom prst="rect">
            <a:avLst/>
          </a:prstGeom>
          <a:noFill/>
        </p:spPr>
        <p:txBody>
          <a:bodyPr wrap="square">
            <a:spAutoFit/>
          </a:bodyPr>
          <a:lstStyle/>
          <a:p>
            <a:pPr algn="l"/>
            <a:r>
              <a:rPr lang="en" altLang="zh-CN" sz="1400" b="0" i="0" dirty="0" err="1">
                <a:solidFill>
                  <a:srgbClr val="262626"/>
                </a:solidFill>
                <a:effectLst/>
                <a:latin typeface="FreightSans"/>
              </a:rPr>
              <a:t>torch.norm</a:t>
            </a:r>
            <a:r>
              <a:rPr lang="zh-CN" altLang="en-US" sz="1400" b="0" i="0" dirty="0">
                <a:solidFill>
                  <a:srgbClr val="262626"/>
                </a:solidFill>
                <a:effectLst/>
                <a:latin typeface="FreightSans"/>
              </a:rPr>
              <a:t>已弃用，可能会在未来的 </a:t>
            </a:r>
            <a:r>
              <a:rPr lang="en" altLang="zh-CN" sz="1400" b="0" i="0" dirty="0" err="1">
                <a:solidFill>
                  <a:srgbClr val="262626"/>
                </a:solidFill>
                <a:effectLst/>
                <a:latin typeface="FreightSans"/>
              </a:rPr>
              <a:t>PyTorch</a:t>
            </a:r>
            <a:r>
              <a:rPr lang="en" altLang="zh-CN" sz="1400" b="0" i="0" dirty="0">
                <a:solidFill>
                  <a:srgbClr val="262626"/>
                </a:solidFill>
                <a:effectLst/>
                <a:latin typeface="FreightSans"/>
              </a:rPr>
              <a:t> </a:t>
            </a:r>
            <a:r>
              <a:rPr lang="zh-CN" altLang="en-US" sz="1400" b="0" i="0" dirty="0">
                <a:solidFill>
                  <a:srgbClr val="262626"/>
                </a:solidFill>
                <a:effectLst/>
                <a:latin typeface="FreightSans"/>
              </a:rPr>
              <a:t>版本中被删除。其文档和行为可能不正确，并且不再主动维护。</a:t>
            </a:r>
          </a:p>
        </p:txBody>
      </p:sp>
    </p:spTree>
    <p:extLst>
      <p:ext uri="{BB962C8B-B14F-4D97-AF65-F5344CB8AC3E}">
        <p14:creationId xmlns:p14="http://schemas.microsoft.com/office/powerpoint/2010/main" val="21868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69674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主成分分析推导过程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a:t>
            </a:fld>
            <a:endParaRPr lang="zh-CN" altLang="en-US" dirty="0">
              <a:solidFill>
                <a:prstClr val="black">
                  <a:tint val="75000"/>
                </a:prstClr>
              </a:solidFill>
            </a:endParaRPr>
          </a:p>
        </p:txBody>
      </p:sp>
      <p:sp>
        <p:nvSpPr>
          <p:cNvPr id="8" name="文本框 7">
            <a:extLst>
              <a:ext uri="{FF2B5EF4-FFF2-40B4-BE49-F238E27FC236}">
                <a16:creationId xmlns:a16="http://schemas.microsoft.com/office/drawing/2014/main" id="{77C5827C-E0F8-F442-A377-86637EC3344A}"/>
              </a:ext>
            </a:extLst>
          </p:cNvPr>
          <p:cNvSpPr txBox="1"/>
          <p:nvPr/>
        </p:nvSpPr>
        <p:spPr>
          <a:xfrm>
            <a:off x="323528" y="915566"/>
            <a:ext cx="8363272" cy="1200329"/>
          </a:xfrm>
          <a:prstGeom prst="rect">
            <a:avLst/>
          </a:prstGeom>
          <a:solidFill>
            <a:schemeClr val="accent2">
              <a:lumMod val="20000"/>
              <a:lumOff val="80000"/>
            </a:schemeClr>
          </a:solidFill>
        </p:spPr>
        <p:txBody>
          <a:bodyPr wrap="square">
            <a:spAutoFit/>
          </a:bodyPr>
          <a:lstStyle/>
          <a:p>
            <a:r>
              <a:rPr lang="en" altLang="zh-CN" dirty="0">
                <a:solidFill>
                  <a:srgbClr val="C00000"/>
                </a:solidFill>
                <a:latin typeface="Times New Roman" panose="02020603050405020304" pitchFamily="18" charset="0"/>
                <a:cs typeface="Times New Roman" panose="02020603050405020304" pitchFamily="18" charset="0"/>
              </a:rPr>
              <a:t>PCA</a:t>
            </a:r>
            <a:r>
              <a:rPr lang="zh-CN" altLang="en-US" dirty="0">
                <a:solidFill>
                  <a:srgbClr val="C00000"/>
                </a:solidFill>
                <a:latin typeface="Times New Roman" panose="02020603050405020304" pitchFamily="18" charset="0"/>
                <a:cs typeface="Times New Roman" panose="02020603050405020304" pitchFamily="18" charset="0"/>
              </a:rPr>
              <a:t>的目标</a:t>
            </a:r>
            <a:r>
              <a:rPr lang="zh-CN" altLang="en-US" dirty="0">
                <a:latin typeface="Times New Roman" panose="02020603050405020304" pitchFamily="18" charset="0"/>
                <a:cs typeface="Times New Roman" panose="02020603050405020304" pitchFamily="18" charset="0"/>
              </a:rPr>
              <a:t>：找到一个低维空间，将高维数据投影到该低维空间中，使得在该空间中能够</a:t>
            </a:r>
            <a:r>
              <a:rPr lang="zh-CN" altLang="en-US" dirty="0">
                <a:solidFill>
                  <a:srgbClr val="C00000"/>
                </a:solidFill>
                <a:latin typeface="Times New Roman" panose="02020603050405020304" pitchFamily="18" charset="0"/>
                <a:cs typeface="Times New Roman" panose="02020603050405020304" pitchFamily="18" charset="0"/>
              </a:rPr>
              <a:t>尽可能地重构原始数据</a:t>
            </a:r>
            <a:r>
              <a:rPr lang="zh-CN" altLang="en-US" dirty="0">
                <a:latin typeface="Times New Roman" panose="02020603050405020304" pitchFamily="18" charset="0"/>
                <a:cs typeface="Times New Roman" panose="02020603050405020304" pitchFamily="18" charset="0"/>
              </a:rPr>
              <a:t>。这可以表述为：在</a:t>
            </a:r>
            <a:r>
              <a:rPr lang="zh-CN" altLang="en-US" dirty="0">
                <a:solidFill>
                  <a:srgbClr val="C00000"/>
                </a:solidFill>
                <a:latin typeface="Times New Roman" panose="02020603050405020304" pitchFamily="18" charset="0"/>
                <a:cs typeface="Times New Roman" panose="02020603050405020304" pitchFamily="18" charset="0"/>
              </a:rPr>
              <a:t>给定降维维度 </a:t>
            </a:r>
            <a:r>
              <a:rPr lang="en" altLang="zh-CN" i="1" dirty="0">
                <a:solidFill>
                  <a:srgbClr val="C00000"/>
                </a:solidFill>
                <a:latin typeface="Times New Roman" panose="02020603050405020304" pitchFamily="18" charset="0"/>
                <a:cs typeface="Times New Roman" panose="02020603050405020304" pitchFamily="18" charset="0"/>
              </a:rPr>
              <a:t>k</a:t>
            </a:r>
            <a:r>
              <a:rPr lang="en" altLang="zh-CN" dirty="0">
                <a:solidFill>
                  <a:srgbClr val="C0000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的情况下，找到一个 </a:t>
            </a:r>
            <a:r>
              <a:rPr lang="en" altLang="zh-CN" i="1" dirty="0" err="1">
                <a:solidFill>
                  <a:srgbClr val="C00000"/>
                </a:solidFill>
                <a:latin typeface="Times New Roman" panose="02020603050405020304" pitchFamily="18" charset="0"/>
                <a:cs typeface="Times New Roman" panose="02020603050405020304" pitchFamily="18" charset="0"/>
              </a:rPr>
              <a:t>d</a:t>
            </a:r>
            <a:r>
              <a:rPr lang="en" altLang="zh-CN" dirty="0" err="1">
                <a:solidFill>
                  <a:srgbClr val="C00000"/>
                </a:solidFill>
                <a:latin typeface="Times New Roman" panose="02020603050405020304" pitchFamily="18" charset="0"/>
                <a:cs typeface="Times New Roman" panose="02020603050405020304" pitchFamily="18" charset="0"/>
              </a:rPr>
              <a:t>×</a:t>
            </a:r>
            <a:r>
              <a:rPr lang="en" altLang="zh-CN" i="1" dirty="0" err="1">
                <a:solidFill>
                  <a:srgbClr val="C00000"/>
                </a:solidFill>
                <a:latin typeface="Times New Roman" panose="02020603050405020304" pitchFamily="18" charset="0"/>
                <a:cs typeface="Times New Roman" panose="02020603050405020304" pitchFamily="18" charset="0"/>
              </a:rPr>
              <a:t>k</a:t>
            </a:r>
            <a:r>
              <a:rPr lang="en" altLang="zh-CN" dirty="0">
                <a:solidFill>
                  <a:srgbClr val="C00000"/>
                </a:solidFill>
                <a:latin typeface="Times New Roman" panose="02020603050405020304" pitchFamily="18" charset="0"/>
                <a:cs typeface="Times New Roman" panose="02020603050405020304" pitchFamily="18" charset="0"/>
              </a:rPr>
              <a:t> </a:t>
            </a:r>
            <a:r>
              <a:rPr lang="zh-CN" altLang="en-US" dirty="0">
                <a:solidFill>
                  <a:srgbClr val="C00000"/>
                </a:solidFill>
                <a:latin typeface="Times New Roman" panose="02020603050405020304" pitchFamily="18" charset="0"/>
                <a:cs typeface="Times New Roman" panose="02020603050405020304" pitchFamily="18" charset="0"/>
              </a:rPr>
              <a:t>的投影矩阵 </a:t>
            </a:r>
            <a:r>
              <a:rPr lang="en" altLang="zh-CN" i="1" dirty="0">
                <a:solidFill>
                  <a:srgbClr val="C00000"/>
                </a:solidFill>
                <a:latin typeface="Times New Roman" panose="02020603050405020304" pitchFamily="18" charset="0"/>
                <a:cs typeface="Times New Roman" panose="02020603050405020304" pitchFamily="18" charset="0"/>
              </a:rPr>
              <a:t>W</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使得投影后再重构的数据与原始数据之间的误差最小。</a:t>
            </a:r>
          </a:p>
        </p:txBody>
      </p:sp>
      <p:pic>
        <p:nvPicPr>
          <p:cNvPr id="10" name="图片 9">
            <a:extLst>
              <a:ext uri="{FF2B5EF4-FFF2-40B4-BE49-F238E27FC236}">
                <a16:creationId xmlns:a16="http://schemas.microsoft.com/office/drawing/2014/main" id="{AD286043-20C7-954B-B558-44007A1D2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548" y="2859782"/>
            <a:ext cx="3572904" cy="1217518"/>
          </a:xfrm>
          <a:prstGeom prst="rect">
            <a:avLst/>
          </a:prstGeom>
        </p:spPr>
      </p:pic>
    </p:spTree>
    <p:extLst>
      <p:ext uri="{BB962C8B-B14F-4D97-AF65-F5344CB8AC3E}">
        <p14:creationId xmlns:p14="http://schemas.microsoft.com/office/powerpoint/2010/main" val="249425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p>
        </p:txBody>
      </p:sp>
      <p:sp>
        <p:nvSpPr>
          <p:cNvPr id="4" name="文本框 3">
            <a:extLst>
              <a:ext uri="{FF2B5EF4-FFF2-40B4-BE49-F238E27FC236}">
                <a16:creationId xmlns:a16="http://schemas.microsoft.com/office/drawing/2014/main" id="{852EFD5C-B67D-474B-A9EC-F0FB8C9CA792}"/>
              </a:ext>
            </a:extLst>
          </p:cNvPr>
          <p:cNvSpPr txBox="1"/>
          <p:nvPr/>
        </p:nvSpPr>
        <p:spPr>
          <a:xfrm>
            <a:off x="390585" y="1203598"/>
            <a:ext cx="4325432" cy="2862322"/>
          </a:xfrm>
          <a:prstGeom prst="rect">
            <a:avLst/>
          </a:prstGeom>
          <a:noFill/>
        </p:spPr>
        <p:txBody>
          <a:bodyPr wrap="square">
            <a:spAutoFit/>
          </a:bodyPr>
          <a:lstStyle/>
          <a:p>
            <a:r>
              <a:rPr lang="en" altLang="zh-CN" sz="1000" b="0" dirty="0">
                <a:solidFill>
                  <a:srgbClr val="0000FF"/>
                </a:solidFill>
                <a:effectLst/>
                <a:latin typeface="Menlo" panose="020B0609030804020204" pitchFamily="49" charset="0"/>
              </a:rPr>
              <a:t>import</a:t>
            </a:r>
            <a:r>
              <a:rPr lang="en" altLang="zh-CN" sz="1000" b="0" dirty="0">
                <a:solidFill>
                  <a:srgbClr val="000000"/>
                </a:solidFill>
                <a:effectLst/>
                <a:latin typeface="Menlo" panose="020B0609030804020204" pitchFamily="49" charset="0"/>
              </a:rPr>
              <a:t> torch</a:t>
            </a:r>
          </a:p>
          <a:p>
            <a:br>
              <a:rPr lang="en" altLang="zh-CN" sz="1000" b="0" dirty="0">
                <a:solidFill>
                  <a:srgbClr val="000000"/>
                </a:solidFill>
                <a:effectLst/>
                <a:latin typeface="Menlo" panose="020B0609030804020204" pitchFamily="49" charset="0"/>
              </a:rPr>
            </a:br>
            <a:r>
              <a:rPr lang="en"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创建两个示例向量</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vector1 = </a:t>
            </a:r>
            <a:r>
              <a:rPr lang="en" altLang="zh-CN" sz="1000" b="0" dirty="0" err="1">
                <a:solidFill>
                  <a:srgbClr val="000000"/>
                </a:solidFill>
                <a:effectLst/>
                <a:latin typeface="Menlo" panose="020B0609030804020204" pitchFamily="49" charset="0"/>
              </a:rPr>
              <a:t>torch.tensor</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1.0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2.0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3.0</a:t>
            </a:r>
            <a:r>
              <a:rPr lang="en" altLang="zh-CN" sz="1000" b="0" dirty="0">
                <a:solidFill>
                  <a:srgbClr val="000000"/>
                </a:solidFill>
                <a:effectLst/>
                <a:latin typeface="Menlo" panose="020B0609030804020204" pitchFamily="49" charset="0"/>
              </a:rPr>
              <a:t>])</a:t>
            </a:r>
          </a:p>
          <a:p>
            <a:r>
              <a:rPr lang="en" altLang="zh-CN" sz="1000" b="0" dirty="0">
                <a:solidFill>
                  <a:srgbClr val="000000"/>
                </a:solidFill>
                <a:effectLst/>
                <a:latin typeface="Menlo" panose="020B0609030804020204" pitchFamily="49" charset="0"/>
              </a:rPr>
              <a:t>vector2 = </a:t>
            </a:r>
            <a:r>
              <a:rPr lang="en" altLang="zh-CN" sz="1000" b="0" dirty="0" err="1">
                <a:solidFill>
                  <a:srgbClr val="000000"/>
                </a:solidFill>
                <a:effectLst/>
                <a:latin typeface="Menlo" panose="020B0609030804020204" pitchFamily="49" charset="0"/>
              </a:rPr>
              <a:t>torch.tensor</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4.0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2.0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1.0</a:t>
            </a:r>
            <a:r>
              <a:rPr lang="en" altLang="zh-CN" sz="1000" b="0" dirty="0">
                <a:solidFill>
                  <a:srgbClr val="000000"/>
                </a:solidFill>
                <a:effectLst/>
                <a:latin typeface="Menlo" panose="020B0609030804020204" pitchFamily="49" charset="0"/>
              </a:rPr>
              <a:t>])</a:t>
            </a:r>
          </a:p>
          <a:p>
            <a:endParaRPr lang="en" altLang="zh-CN" sz="1000" b="0" dirty="0">
              <a:solidFill>
                <a:srgbClr val="000000"/>
              </a:solidFill>
              <a:effectLst/>
              <a:latin typeface="Menlo" panose="020B0609030804020204" pitchFamily="49" charset="0"/>
            </a:endParaRPr>
          </a:p>
          <a:p>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 = </a:t>
            </a:r>
            <a:r>
              <a:rPr lang="en" altLang="zh-CN" sz="1000" b="0" dirty="0" err="1">
                <a:solidFill>
                  <a:srgbClr val="000000"/>
                </a:solidFill>
                <a:effectLst/>
                <a:latin typeface="Menlo" panose="020B0609030804020204" pitchFamily="49" charset="0"/>
              </a:rPr>
              <a:t>torch.linalg.norm</a:t>
            </a:r>
            <a:r>
              <a:rPr lang="en" altLang="zh-CN" sz="1000" b="0" dirty="0">
                <a:solidFill>
                  <a:srgbClr val="000000"/>
                </a:solidFill>
                <a:effectLst/>
                <a:latin typeface="Menlo" panose="020B0609030804020204" pitchFamily="49" charset="0"/>
              </a:rPr>
              <a:t>(vector1-vector2, </a:t>
            </a:r>
            <a:r>
              <a:rPr lang="en" altLang="zh-CN" sz="1000" b="0" dirty="0" err="1">
                <a:solidFill>
                  <a:srgbClr val="000000"/>
                </a:solidFill>
                <a:effectLst/>
                <a:latin typeface="Menlo" panose="020B0609030804020204" pitchFamily="49" charset="0"/>
              </a:rPr>
              <a:t>ord</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2</a:t>
            </a:r>
            <a:r>
              <a:rPr lang="en" altLang="zh-CN" sz="1000" b="0" dirty="0">
                <a:solidFill>
                  <a:srgbClr val="000000"/>
                </a:solidFill>
                <a:effectLst/>
                <a:latin typeface="Menlo" panose="020B0609030804020204" pitchFamily="49" charset="0"/>
              </a:rPr>
              <a:t>)</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err="1">
                <a:solidFill>
                  <a:srgbClr val="0000FF"/>
                </a:solidFill>
                <a:effectLst/>
                <a:latin typeface="Menlo" panose="020B0609030804020204" pitchFamily="49" charset="0"/>
              </a:rPr>
              <a:t>f</a:t>
            </a:r>
            <a:r>
              <a:rPr lang="en" altLang="zh-CN" sz="1000" b="0" dirty="0" err="1">
                <a:solidFill>
                  <a:srgbClr val="A31515"/>
                </a:solidFill>
                <a:effectLst/>
                <a:latin typeface="Menlo" panose="020B0609030804020204" pitchFamily="49" charset="0"/>
              </a:rPr>
              <a:t>"L</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2</a:t>
            </a:r>
            <a:r>
              <a:rPr lang="en" altLang="zh-CN" sz="1000" b="0" dirty="0">
                <a:solidFill>
                  <a:srgbClr val="000000"/>
                </a:solidFill>
                <a:effectLst/>
                <a:latin typeface="Menlo" panose="020B0609030804020204" pitchFamily="49" charset="0"/>
              </a:rPr>
              <a:t>}</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a:p>
            <a:br>
              <a:rPr lang="en" altLang="zh-CN" sz="1000" b="0" dirty="0">
                <a:solidFill>
                  <a:srgbClr val="000000"/>
                </a:solidFill>
                <a:effectLst/>
                <a:latin typeface="Menlo" panose="020B0609030804020204" pitchFamily="49" charset="0"/>
              </a:rPr>
            </a:br>
            <a:br>
              <a:rPr lang="en" altLang="zh-CN" sz="1000" b="0" dirty="0">
                <a:solidFill>
                  <a:srgbClr val="000000"/>
                </a:solidFill>
                <a:effectLst/>
                <a:latin typeface="Menlo" panose="020B0609030804020204" pitchFamily="49" charset="0"/>
              </a:rPr>
            </a:br>
            <a:r>
              <a:rPr lang="en"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计算</a:t>
            </a:r>
            <a:r>
              <a:rPr lang="en" altLang="zh-CN" sz="1000" b="0" dirty="0">
                <a:solidFill>
                  <a:srgbClr val="008000"/>
                </a:solidFill>
                <a:effectLst/>
                <a:latin typeface="Menlo" panose="020B0609030804020204" pitchFamily="49" charset="0"/>
              </a:rPr>
              <a:t>L1</a:t>
            </a:r>
            <a:r>
              <a:rPr lang="zh-CN" altLang="en-US" sz="1000" b="0" dirty="0">
                <a:solidFill>
                  <a:srgbClr val="008000"/>
                </a:solidFill>
                <a:effectLst/>
                <a:latin typeface="Menlo" panose="020B0609030804020204" pitchFamily="49" charset="0"/>
              </a:rPr>
              <a:t>距离</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l1_distance = </a:t>
            </a:r>
            <a:r>
              <a:rPr lang="en" altLang="zh-CN" sz="1000" b="0" dirty="0" err="1">
                <a:solidFill>
                  <a:srgbClr val="000000"/>
                </a:solidFill>
                <a:effectLst/>
                <a:latin typeface="Menlo" panose="020B0609030804020204" pitchFamily="49" charset="0"/>
              </a:rPr>
              <a:t>torch.linalg.norm</a:t>
            </a:r>
            <a:r>
              <a:rPr lang="en" altLang="zh-CN" sz="1000" b="0" dirty="0">
                <a:solidFill>
                  <a:srgbClr val="000000"/>
                </a:solidFill>
                <a:effectLst/>
                <a:latin typeface="Menlo" panose="020B0609030804020204" pitchFamily="49" charset="0"/>
              </a:rPr>
              <a:t>(vector1-vector2, </a:t>
            </a:r>
            <a:r>
              <a:rPr lang="en" altLang="zh-CN" sz="1000" b="0" dirty="0" err="1">
                <a:solidFill>
                  <a:srgbClr val="000000"/>
                </a:solidFill>
                <a:effectLst/>
                <a:latin typeface="Menlo" panose="020B0609030804020204" pitchFamily="49" charset="0"/>
              </a:rPr>
              <a:t>ord</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1</a:t>
            </a:r>
            <a:r>
              <a:rPr lang="en" altLang="zh-CN" sz="1000" b="0" dirty="0">
                <a:solidFill>
                  <a:srgbClr val="000000"/>
                </a:solidFill>
                <a:effectLst/>
                <a:latin typeface="Menlo" panose="020B0609030804020204" pitchFamily="49" charset="0"/>
              </a:rPr>
              <a:t>)</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a:solidFill>
                  <a:srgbClr val="0000FF"/>
                </a:solidFill>
                <a:effectLst/>
                <a:latin typeface="Menlo" panose="020B0609030804020204" pitchFamily="49" charset="0"/>
              </a:rPr>
              <a:t>f</a:t>
            </a:r>
            <a:r>
              <a:rPr lang="en" altLang="zh-CN" sz="1000" b="0" dirty="0">
                <a:solidFill>
                  <a:srgbClr val="A31515"/>
                </a:solidFill>
                <a:effectLst/>
                <a:latin typeface="Menlo" panose="020B0609030804020204" pitchFamily="49" charset="0"/>
              </a:rPr>
              <a:t>"L1</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l1_distance}</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a:p>
            <a:br>
              <a:rPr lang="en" altLang="zh-CN" sz="1000" b="0" dirty="0">
                <a:solidFill>
                  <a:srgbClr val="000000"/>
                </a:solidFill>
                <a:effectLst/>
                <a:latin typeface="Menlo" panose="020B0609030804020204" pitchFamily="49" charset="0"/>
              </a:rPr>
            </a:br>
            <a:r>
              <a:rPr lang="en"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计算</a:t>
            </a:r>
            <a:r>
              <a:rPr lang="en" altLang="zh-CN" sz="1000" b="0" dirty="0" err="1">
                <a:solidFill>
                  <a:srgbClr val="008000"/>
                </a:solidFill>
                <a:effectLst/>
                <a:latin typeface="Menlo" panose="020B0609030804020204" pitchFamily="49" charset="0"/>
              </a:rPr>
              <a:t>Lp</a:t>
            </a:r>
            <a:r>
              <a:rPr lang="zh-CN" altLang="en-US" sz="1000" b="0" dirty="0">
                <a:solidFill>
                  <a:srgbClr val="008000"/>
                </a:solidFill>
                <a:effectLst/>
                <a:latin typeface="Menlo" panose="020B0609030804020204" pitchFamily="49" charset="0"/>
              </a:rPr>
              <a:t>距离</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p = </a:t>
            </a:r>
            <a:r>
              <a:rPr lang="en" altLang="zh-CN" sz="1000" b="0" dirty="0">
                <a:solidFill>
                  <a:srgbClr val="098658"/>
                </a:solidFill>
                <a:effectLst/>
                <a:latin typeface="Menlo" panose="020B0609030804020204" pitchFamily="49" charset="0"/>
              </a:rPr>
              <a:t>3</a:t>
            </a:r>
            <a:endParaRPr lang="en" altLang="zh-CN" sz="1000" b="0" dirty="0">
              <a:solidFill>
                <a:srgbClr val="000000"/>
              </a:solidFill>
              <a:effectLst/>
              <a:latin typeface="Menlo" panose="020B0609030804020204" pitchFamily="49" charset="0"/>
            </a:endParaRPr>
          </a:p>
          <a:p>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 = </a:t>
            </a:r>
            <a:r>
              <a:rPr lang="en" altLang="zh-CN" sz="1000" b="0" dirty="0" err="1">
                <a:solidFill>
                  <a:srgbClr val="000000"/>
                </a:solidFill>
                <a:effectLst/>
                <a:latin typeface="Menlo" panose="020B0609030804020204" pitchFamily="49" charset="0"/>
              </a:rPr>
              <a:t>torch.linalg.norm</a:t>
            </a:r>
            <a:r>
              <a:rPr lang="en" altLang="zh-CN" sz="1000" b="0" dirty="0">
                <a:solidFill>
                  <a:srgbClr val="000000"/>
                </a:solidFill>
                <a:effectLst/>
                <a:latin typeface="Menlo" panose="020B0609030804020204" pitchFamily="49" charset="0"/>
              </a:rPr>
              <a:t>(vector1-vector2, </a:t>
            </a:r>
            <a:r>
              <a:rPr lang="en" altLang="zh-CN" sz="1000" b="0" dirty="0" err="1">
                <a:solidFill>
                  <a:srgbClr val="000000"/>
                </a:solidFill>
                <a:effectLst/>
                <a:latin typeface="Menlo" panose="020B0609030804020204" pitchFamily="49" charset="0"/>
              </a:rPr>
              <a:t>ord</a:t>
            </a:r>
            <a:r>
              <a:rPr lang="en" altLang="zh-CN" sz="1000" b="0" dirty="0">
                <a:solidFill>
                  <a:srgbClr val="000000"/>
                </a:solidFill>
                <a:effectLst/>
                <a:latin typeface="Menlo" panose="020B0609030804020204" pitchFamily="49" charset="0"/>
              </a:rPr>
              <a:t>=p)</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err="1">
                <a:solidFill>
                  <a:srgbClr val="0000FF"/>
                </a:solidFill>
                <a:effectLst/>
                <a:latin typeface="Menlo" panose="020B0609030804020204" pitchFamily="49" charset="0"/>
              </a:rPr>
              <a:t>f</a:t>
            </a:r>
            <a:r>
              <a:rPr lang="en" altLang="zh-CN" sz="1000" b="0" dirty="0" err="1">
                <a:solidFill>
                  <a:srgbClr val="A31515"/>
                </a:solidFill>
                <a:effectLst/>
                <a:latin typeface="Menlo" panose="020B0609030804020204" pitchFamily="49" charset="0"/>
              </a:rPr>
              <a:t>"L</a:t>
            </a:r>
            <a:r>
              <a:rPr lang="en" altLang="zh-CN" sz="1000" b="0" dirty="0">
                <a:solidFill>
                  <a:srgbClr val="000000"/>
                </a:solidFill>
                <a:effectLst/>
                <a:latin typeface="Menlo" panose="020B0609030804020204" pitchFamily="49" charset="0"/>
              </a:rPr>
              <a:t>{p}</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p:txBody>
      </p:sp>
      <p:sp>
        <p:nvSpPr>
          <p:cNvPr id="7" name="文本框 6">
            <a:extLst>
              <a:ext uri="{FF2B5EF4-FFF2-40B4-BE49-F238E27FC236}">
                <a16:creationId xmlns:a16="http://schemas.microsoft.com/office/drawing/2014/main" id="{1AD4B0FD-FFA0-1F45-A8D7-1FD1CB773DBF}"/>
              </a:ext>
            </a:extLst>
          </p:cNvPr>
          <p:cNvSpPr txBox="1"/>
          <p:nvPr/>
        </p:nvSpPr>
        <p:spPr>
          <a:xfrm>
            <a:off x="5508104" y="2140863"/>
            <a:ext cx="2808312" cy="861774"/>
          </a:xfrm>
          <a:prstGeom prst="rect">
            <a:avLst/>
          </a:prstGeom>
          <a:noFill/>
        </p:spPr>
        <p:txBody>
          <a:bodyPr wrap="square">
            <a:spAutoFit/>
          </a:bodyPr>
          <a:lstStyle/>
          <a:p>
            <a:r>
              <a:rPr lang="zh-CN" altLang="en-US" sz="1600" dirty="0"/>
              <a:t>L2距离: 3.605551242828369</a:t>
            </a:r>
          </a:p>
          <a:p>
            <a:r>
              <a:rPr lang="zh-CN" altLang="en-US" sz="1600" dirty="0"/>
              <a:t>L1距离: 5.0</a:t>
            </a:r>
          </a:p>
          <a:p>
            <a:r>
              <a:rPr lang="zh-CN" altLang="en-US" sz="1600" dirty="0"/>
              <a:t>L3距离: 3.271066427230835</a:t>
            </a:r>
          </a:p>
        </p:txBody>
      </p:sp>
    </p:spTree>
    <p:extLst>
      <p:ext uri="{BB962C8B-B14F-4D97-AF65-F5344CB8AC3E}">
        <p14:creationId xmlns:p14="http://schemas.microsoft.com/office/powerpoint/2010/main" val="2398984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p>
        </p:txBody>
      </p:sp>
      <p:sp>
        <p:nvSpPr>
          <p:cNvPr id="4" name="文本框 3">
            <a:extLst>
              <a:ext uri="{FF2B5EF4-FFF2-40B4-BE49-F238E27FC236}">
                <a16:creationId xmlns:a16="http://schemas.microsoft.com/office/drawing/2014/main" id="{852EFD5C-B67D-474B-A9EC-F0FB8C9CA792}"/>
              </a:ext>
            </a:extLst>
          </p:cNvPr>
          <p:cNvSpPr txBox="1"/>
          <p:nvPr/>
        </p:nvSpPr>
        <p:spPr>
          <a:xfrm>
            <a:off x="390584" y="1203598"/>
            <a:ext cx="5117519" cy="2862322"/>
          </a:xfrm>
          <a:prstGeom prst="rect">
            <a:avLst/>
          </a:prstGeom>
          <a:noFill/>
        </p:spPr>
        <p:txBody>
          <a:bodyPr wrap="square">
            <a:spAutoFit/>
          </a:bodyPr>
          <a:lstStyle/>
          <a:p>
            <a:r>
              <a:rPr lang="en" altLang="zh-CN" sz="1000" b="0" dirty="0">
                <a:solidFill>
                  <a:srgbClr val="0000FF"/>
                </a:solidFill>
                <a:effectLst/>
                <a:latin typeface="Menlo" panose="020B0609030804020204" pitchFamily="49" charset="0"/>
              </a:rPr>
              <a:t>import</a:t>
            </a:r>
            <a:r>
              <a:rPr lang="en" altLang="zh-CN" sz="1000" b="0" dirty="0">
                <a:solidFill>
                  <a:srgbClr val="000000"/>
                </a:solidFill>
                <a:effectLst/>
                <a:latin typeface="Menlo" panose="020B0609030804020204" pitchFamily="49" charset="0"/>
              </a:rPr>
              <a:t> torch</a:t>
            </a:r>
          </a:p>
          <a:p>
            <a:br>
              <a:rPr lang="en" altLang="zh-CN" sz="1000" b="0" dirty="0">
                <a:solidFill>
                  <a:srgbClr val="000000"/>
                </a:solidFill>
                <a:effectLst/>
                <a:latin typeface="Menlo" panose="020B0609030804020204" pitchFamily="49" charset="0"/>
              </a:rPr>
            </a:br>
            <a:r>
              <a:rPr lang="en"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创建两个示例向量</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vector1 = </a:t>
            </a:r>
            <a:r>
              <a:rPr lang="en" altLang="zh-CN" sz="1000" b="0" dirty="0" err="1">
                <a:solidFill>
                  <a:srgbClr val="000000"/>
                </a:solidFill>
                <a:effectLst/>
                <a:latin typeface="Menlo" panose="020B0609030804020204" pitchFamily="49" charset="0"/>
              </a:rPr>
              <a:t>torch.tensor</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1.0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2.0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3.0</a:t>
            </a:r>
            <a:r>
              <a:rPr lang="en" altLang="zh-CN" sz="1000" b="0" dirty="0">
                <a:solidFill>
                  <a:srgbClr val="000000"/>
                </a:solidFill>
                <a:effectLst/>
                <a:latin typeface="Menlo" panose="020B0609030804020204" pitchFamily="49" charset="0"/>
              </a:rPr>
              <a:t>])</a:t>
            </a:r>
          </a:p>
          <a:p>
            <a:r>
              <a:rPr lang="en" altLang="zh-CN" sz="1000" b="0" dirty="0">
                <a:solidFill>
                  <a:srgbClr val="000000"/>
                </a:solidFill>
                <a:effectLst/>
                <a:latin typeface="Menlo" panose="020B0609030804020204" pitchFamily="49" charset="0"/>
              </a:rPr>
              <a:t>vector2 = </a:t>
            </a:r>
            <a:r>
              <a:rPr lang="en" altLang="zh-CN" sz="1000" b="0" dirty="0" err="1">
                <a:solidFill>
                  <a:srgbClr val="000000"/>
                </a:solidFill>
                <a:effectLst/>
                <a:latin typeface="Menlo" panose="020B0609030804020204" pitchFamily="49" charset="0"/>
              </a:rPr>
              <a:t>torch.tensor</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4.0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2.0</a:t>
            </a:r>
            <a:r>
              <a:rPr lang="en" altLang="zh-CN" sz="1000" b="0" dirty="0">
                <a:solidFill>
                  <a:srgbClr val="000000"/>
                </a:solidFill>
                <a:effectLst/>
                <a:latin typeface="Menlo" panose="020B0609030804020204" pitchFamily="49" charset="0"/>
              </a:rPr>
              <a:t>, </a:t>
            </a:r>
            <a:r>
              <a:rPr lang="en" altLang="zh-CN" sz="1000" b="0" dirty="0">
                <a:solidFill>
                  <a:srgbClr val="098658"/>
                </a:solidFill>
                <a:effectLst/>
                <a:latin typeface="Menlo" panose="020B0609030804020204" pitchFamily="49" charset="0"/>
              </a:rPr>
              <a:t>1.0</a:t>
            </a:r>
            <a:r>
              <a:rPr lang="en" altLang="zh-CN" sz="1000" b="0" dirty="0">
                <a:solidFill>
                  <a:srgbClr val="000000"/>
                </a:solidFill>
                <a:effectLst/>
                <a:latin typeface="Menlo" panose="020B0609030804020204" pitchFamily="49" charset="0"/>
              </a:rPr>
              <a:t>])</a:t>
            </a:r>
          </a:p>
          <a:p>
            <a:endParaRPr lang="en" altLang="zh-CN" sz="1000" b="0" dirty="0">
              <a:solidFill>
                <a:srgbClr val="000000"/>
              </a:solidFill>
              <a:effectLst/>
              <a:latin typeface="Menlo" panose="020B0609030804020204" pitchFamily="49" charset="0"/>
            </a:endParaRPr>
          </a:p>
          <a:p>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 = </a:t>
            </a:r>
            <a:r>
              <a:rPr lang="en" altLang="zh-CN" sz="1000" b="0" dirty="0" err="1">
                <a:solidFill>
                  <a:srgbClr val="000000"/>
                </a:solidFill>
                <a:effectLst/>
                <a:latin typeface="Menlo" panose="020B0609030804020204" pitchFamily="49" charset="0"/>
              </a:rPr>
              <a:t>torch.linalg.vector_norm</a:t>
            </a:r>
            <a:r>
              <a:rPr lang="en" altLang="zh-CN" sz="1000" b="0" dirty="0">
                <a:solidFill>
                  <a:srgbClr val="000000"/>
                </a:solidFill>
                <a:effectLst/>
                <a:latin typeface="Menlo" panose="020B0609030804020204" pitchFamily="49" charset="0"/>
              </a:rPr>
              <a:t>(vector1-vector2, </a:t>
            </a:r>
            <a:r>
              <a:rPr lang="en" altLang="zh-CN" sz="1000" b="0" dirty="0" err="1">
                <a:solidFill>
                  <a:srgbClr val="000000"/>
                </a:solidFill>
                <a:effectLst/>
                <a:latin typeface="Menlo" panose="020B0609030804020204" pitchFamily="49" charset="0"/>
              </a:rPr>
              <a:t>ord</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2</a:t>
            </a:r>
            <a:r>
              <a:rPr lang="en" altLang="zh-CN" sz="1000" b="0" dirty="0">
                <a:solidFill>
                  <a:srgbClr val="000000"/>
                </a:solidFill>
                <a:effectLst/>
                <a:latin typeface="Menlo" panose="020B0609030804020204" pitchFamily="49" charset="0"/>
              </a:rPr>
              <a:t>)</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err="1">
                <a:solidFill>
                  <a:srgbClr val="0000FF"/>
                </a:solidFill>
                <a:effectLst/>
                <a:latin typeface="Menlo" panose="020B0609030804020204" pitchFamily="49" charset="0"/>
              </a:rPr>
              <a:t>f</a:t>
            </a:r>
            <a:r>
              <a:rPr lang="en" altLang="zh-CN" sz="1000" b="0" dirty="0" err="1">
                <a:solidFill>
                  <a:srgbClr val="A31515"/>
                </a:solidFill>
                <a:effectLst/>
                <a:latin typeface="Menlo" panose="020B0609030804020204" pitchFamily="49" charset="0"/>
              </a:rPr>
              <a:t>"L</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2</a:t>
            </a:r>
            <a:r>
              <a:rPr lang="en" altLang="zh-CN" sz="1000" b="0" dirty="0">
                <a:solidFill>
                  <a:srgbClr val="000000"/>
                </a:solidFill>
                <a:effectLst/>
                <a:latin typeface="Menlo" panose="020B0609030804020204" pitchFamily="49" charset="0"/>
              </a:rPr>
              <a:t>}</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a:p>
            <a:br>
              <a:rPr lang="en" altLang="zh-CN" sz="1000" b="0" dirty="0">
                <a:solidFill>
                  <a:srgbClr val="000000"/>
                </a:solidFill>
                <a:effectLst/>
                <a:latin typeface="Menlo" panose="020B0609030804020204" pitchFamily="49" charset="0"/>
              </a:rPr>
            </a:br>
            <a:br>
              <a:rPr lang="en" altLang="zh-CN" sz="1000" b="0" dirty="0">
                <a:solidFill>
                  <a:srgbClr val="000000"/>
                </a:solidFill>
                <a:effectLst/>
                <a:latin typeface="Menlo" panose="020B0609030804020204" pitchFamily="49" charset="0"/>
              </a:rPr>
            </a:br>
            <a:r>
              <a:rPr lang="en"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计算</a:t>
            </a:r>
            <a:r>
              <a:rPr lang="en" altLang="zh-CN" sz="1000" b="0" dirty="0">
                <a:solidFill>
                  <a:srgbClr val="008000"/>
                </a:solidFill>
                <a:effectLst/>
                <a:latin typeface="Menlo" panose="020B0609030804020204" pitchFamily="49" charset="0"/>
              </a:rPr>
              <a:t>L1</a:t>
            </a:r>
            <a:r>
              <a:rPr lang="zh-CN" altLang="en-US" sz="1000" b="0" dirty="0">
                <a:solidFill>
                  <a:srgbClr val="008000"/>
                </a:solidFill>
                <a:effectLst/>
                <a:latin typeface="Menlo" panose="020B0609030804020204" pitchFamily="49" charset="0"/>
              </a:rPr>
              <a:t>距离</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l1_distance = </a:t>
            </a:r>
            <a:r>
              <a:rPr lang="en" altLang="zh-CN" sz="1000" b="0" dirty="0" err="1">
                <a:solidFill>
                  <a:srgbClr val="000000"/>
                </a:solidFill>
                <a:effectLst/>
                <a:latin typeface="Menlo" panose="020B0609030804020204" pitchFamily="49" charset="0"/>
              </a:rPr>
              <a:t>torch.linalg.vector_norm</a:t>
            </a:r>
            <a:r>
              <a:rPr lang="en" altLang="zh-CN" sz="1000" b="0" dirty="0">
                <a:solidFill>
                  <a:srgbClr val="000000"/>
                </a:solidFill>
                <a:effectLst/>
                <a:latin typeface="Menlo" panose="020B0609030804020204" pitchFamily="49" charset="0"/>
              </a:rPr>
              <a:t>(vector1-vector2, </a:t>
            </a:r>
            <a:r>
              <a:rPr lang="en" altLang="zh-CN" sz="1000" b="0" dirty="0" err="1">
                <a:solidFill>
                  <a:srgbClr val="000000"/>
                </a:solidFill>
                <a:effectLst/>
                <a:latin typeface="Menlo" panose="020B0609030804020204" pitchFamily="49" charset="0"/>
              </a:rPr>
              <a:t>ord</a:t>
            </a:r>
            <a:r>
              <a:rPr lang="en" altLang="zh-CN" sz="1000" b="0" dirty="0">
                <a:solidFill>
                  <a:srgbClr val="000000"/>
                </a:solidFill>
                <a:effectLst/>
                <a:latin typeface="Menlo" panose="020B0609030804020204" pitchFamily="49" charset="0"/>
              </a:rPr>
              <a:t>=</a:t>
            </a:r>
            <a:r>
              <a:rPr lang="en" altLang="zh-CN" sz="1000" b="0" dirty="0">
                <a:solidFill>
                  <a:srgbClr val="098658"/>
                </a:solidFill>
                <a:effectLst/>
                <a:latin typeface="Menlo" panose="020B0609030804020204" pitchFamily="49" charset="0"/>
              </a:rPr>
              <a:t>1</a:t>
            </a:r>
            <a:r>
              <a:rPr lang="en" altLang="zh-CN" sz="1000" b="0" dirty="0">
                <a:solidFill>
                  <a:srgbClr val="000000"/>
                </a:solidFill>
                <a:effectLst/>
                <a:latin typeface="Menlo" panose="020B0609030804020204" pitchFamily="49" charset="0"/>
              </a:rPr>
              <a:t>)</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a:solidFill>
                  <a:srgbClr val="0000FF"/>
                </a:solidFill>
                <a:effectLst/>
                <a:latin typeface="Menlo" panose="020B0609030804020204" pitchFamily="49" charset="0"/>
              </a:rPr>
              <a:t>f</a:t>
            </a:r>
            <a:r>
              <a:rPr lang="en" altLang="zh-CN" sz="1000" b="0" dirty="0">
                <a:solidFill>
                  <a:srgbClr val="A31515"/>
                </a:solidFill>
                <a:effectLst/>
                <a:latin typeface="Menlo" panose="020B0609030804020204" pitchFamily="49" charset="0"/>
              </a:rPr>
              <a:t>"L1</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l1_distance}</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a:p>
            <a:br>
              <a:rPr lang="en" altLang="zh-CN" sz="1000" b="0" dirty="0">
                <a:solidFill>
                  <a:srgbClr val="000000"/>
                </a:solidFill>
                <a:effectLst/>
                <a:latin typeface="Menlo" panose="020B0609030804020204" pitchFamily="49" charset="0"/>
              </a:rPr>
            </a:br>
            <a:r>
              <a:rPr lang="en" altLang="zh-CN" sz="1000" b="0" dirty="0">
                <a:solidFill>
                  <a:srgbClr val="008000"/>
                </a:solidFill>
                <a:effectLst/>
                <a:latin typeface="Menlo" panose="020B0609030804020204" pitchFamily="49" charset="0"/>
              </a:rPr>
              <a:t># </a:t>
            </a:r>
            <a:r>
              <a:rPr lang="zh-CN" altLang="en-US" sz="1000" b="0" dirty="0">
                <a:solidFill>
                  <a:srgbClr val="008000"/>
                </a:solidFill>
                <a:effectLst/>
                <a:latin typeface="Menlo" panose="020B0609030804020204" pitchFamily="49" charset="0"/>
              </a:rPr>
              <a:t>计算</a:t>
            </a:r>
            <a:r>
              <a:rPr lang="en" altLang="zh-CN" sz="1000" b="0" dirty="0" err="1">
                <a:solidFill>
                  <a:srgbClr val="008000"/>
                </a:solidFill>
                <a:effectLst/>
                <a:latin typeface="Menlo" panose="020B0609030804020204" pitchFamily="49" charset="0"/>
              </a:rPr>
              <a:t>Lp</a:t>
            </a:r>
            <a:r>
              <a:rPr lang="zh-CN" altLang="en-US" sz="1000" b="0" dirty="0">
                <a:solidFill>
                  <a:srgbClr val="008000"/>
                </a:solidFill>
                <a:effectLst/>
                <a:latin typeface="Menlo" panose="020B0609030804020204" pitchFamily="49" charset="0"/>
              </a:rPr>
              <a:t>距离</a:t>
            </a:r>
            <a:endParaRPr lang="zh-CN" altLang="en-US" sz="1000" b="0" dirty="0">
              <a:solidFill>
                <a:srgbClr val="000000"/>
              </a:solidFill>
              <a:effectLst/>
              <a:latin typeface="Menlo" panose="020B0609030804020204" pitchFamily="49" charset="0"/>
            </a:endParaRPr>
          </a:p>
          <a:p>
            <a:r>
              <a:rPr lang="en" altLang="zh-CN" sz="1000" b="0" dirty="0">
                <a:solidFill>
                  <a:srgbClr val="000000"/>
                </a:solidFill>
                <a:effectLst/>
                <a:latin typeface="Menlo" panose="020B0609030804020204" pitchFamily="49" charset="0"/>
              </a:rPr>
              <a:t>p = </a:t>
            </a:r>
            <a:r>
              <a:rPr lang="en" altLang="zh-CN" sz="1000" b="0" dirty="0">
                <a:solidFill>
                  <a:srgbClr val="098658"/>
                </a:solidFill>
                <a:effectLst/>
                <a:latin typeface="Menlo" panose="020B0609030804020204" pitchFamily="49" charset="0"/>
              </a:rPr>
              <a:t>3</a:t>
            </a:r>
            <a:endParaRPr lang="en" altLang="zh-CN" sz="1000" b="0" dirty="0">
              <a:solidFill>
                <a:srgbClr val="000000"/>
              </a:solidFill>
              <a:effectLst/>
              <a:latin typeface="Menlo" panose="020B0609030804020204" pitchFamily="49" charset="0"/>
            </a:endParaRPr>
          </a:p>
          <a:p>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 = </a:t>
            </a:r>
            <a:r>
              <a:rPr lang="en" altLang="zh-CN" sz="1000" b="0" dirty="0" err="1">
                <a:solidFill>
                  <a:srgbClr val="000000"/>
                </a:solidFill>
                <a:effectLst/>
                <a:latin typeface="Menlo" panose="020B0609030804020204" pitchFamily="49" charset="0"/>
              </a:rPr>
              <a:t>torch.linalg.vector_norm</a:t>
            </a:r>
            <a:r>
              <a:rPr lang="en" altLang="zh-CN" sz="1000" b="0" dirty="0">
                <a:solidFill>
                  <a:srgbClr val="000000"/>
                </a:solidFill>
                <a:effectLst/>
                <a:latin typeface="Menlo" panose="020B0609030804020204" pitchFamily="49" charset="0"/>
              </a:rPr>
              <a:t>(vector1-vector2, </a:t>
            </a:r>
            <a:r>
              <a:rPr lang="en" altLang="zh-CN" sz="1000" b="0" dirty="0" err="1">
                <a:solidFill>
                  <a:srgbClr val="000000"/>
                </a:solidFill>
                <a:effectLst/>
                <a:latin typeface="Menlo" panose="020B0609030804020204" pitchFamily="49" charset="0"/>
              </a:rPr>
              <a:t>ord</a:t>
            </a:r>
            <a:r>
              <a:rPr lang="en" altLang="zh-CN" sz="1000" b="0" dirty="0">
                <a:solidFill>
                  <a:srgbClr val="000000"/>
                </a:solidFill>
                <a:effectLst/>
                <a:latin typeface="Menlo" panose="020B0609030804020204" pitchFamily="49" charset="0"/>
              </a:rPr>
              <a:t>=p)</a:t>
            </a:r>
            <a:br>
              <a:rPr lang="en" altLang="zh-CN" sz="1000" b="0" dirty="0">
                <a:solidFill>
                  <a:srgbClr val="000000"/>
                </a:solidFill>
                <a:effectLst/>
                <a:latin typeface="Menlo" panose="020B0609030804020204" pitchFamily="49" charset="0"/>
              </a:rPr>
            </a:br>
            <a:r>
              <a:rPr lang="en" altLang="zh-CN" sz="1000" b="0" dirty="0">
                <a:solidFill>
                  <a:srgbClr val="000000"/>
                </a:solidFill>
                <a:effectLst/>
                <a:latin typeface="Menlo" panose="020B0609030804020204" pitchFamily="49" charset="0"/>
              </a:rPr>
              <a:t>print(</a:t>
            </a:r>
            <a:r>
              <a:rPr lang="en" altLang="zh-CN" sz="1000" b="0" dirty="0" err="1">
                <a:solidFill>
                  <a:srgbClr val="0000FF"/>
                </a:solidFill>
                <a:effectLst/>
                <a:latin typeface="Menlo" panose="020B0609030804020204" pitchFamily="49" charset="0"/>
              </a:rPr>
              <a:t>f</a:t>
            </a:r>
            <a:r>
              <a:rPr lang="en" altLang="zh-CN" sz="1000" b="0" dirty="0" err="1">
                <a:solidFill>
                  <a:srgbClr val="A31515"/>
                </a:solidFill>
                <a:effectLst/>
                <a:latin typeface="Menlo" panose="020B0609030804020204" pitchFamily="49" charset="0"/>
              </a:rPr>
              <a:t>"L</a:t>
            </a:r>
            <a:r>
              <a:rPr lang="en" altLang="zh-CN" sz="1000" b="0" dirty="0">
                <a:solidFill>
                  <a:srgbClr val="000000"/>
                </a:solidFill>
                <a:effectLst/>
                <a:latin typeface="Menlo" panose="020B0609030804020204" pitchFamily="49" charset="0"/>
              </a:rPr>
              <a:t>{p}</a:t>
            </a:r>
            <a:r>
              <a:rPr lang="zh-CN" altLang="en-US" sz="1000" b="0" dirty="0">
                <a:solidFill>
                  <a:srgbClr val="A31515"/>
                </a:solidFill>
                <a:effectLst/>
                <a:latin typeface="Menlo" panose="020B0609030804020204" pitchFamily="49" charset="0"/>
              </a:rPr>
              <a:t>距离</a:t>
            </a:r>
            <a:r>
              <a:rPr lang="en-US" altLang="zh-CN" sz="1000" b="0" dirty="0">
                <a:solidFill>
                  <a:srgbClr val="A31515"/>
                </a:solidFill>
                <a:effectLst/>
                <a:latin typeface="Menlo" panose="020B0609030804020204" pitchFamily="49" charset="0"/>
              </a:rPr>
              <a:t>: </a:t>
            </a:r>
            <a:r>
              <a:rPr lang="en-US" altLang="zh-CN" sz="1000" b="0" dirty="0">
                <a:solidFill>
                  <a:srgbClr val="000000"/>
                </a:solidFill>
                <a:effectLst/>
                <a:latin typeface="Menlo" panose="020B0609030804020204" pitchFamily="49" charset="0"/>
              </a:rPr>
              <a:t>{</a:t>
            </a:r>
            <a:r>
              <a:rPr lang="en" altLang="zh-CN" sz="1000" b="0" dirty="0" err="1">
                <a:solidFill>
                  <a:srgbClr val="000000"/>
                </a:solidFill>
                <a:effectLst/>
                <a:latin typeface="Menlo" panose="020B0609030804020204" pitchFamily="49" charset="0"/>
              </a:rPr>
              <a:t>lp_distance</a:t>
            </a:r>
            <a:r>
              <a:rPr lang="en" altLang="zh-CN" sz="1000" b="0" dirty="0">
                <a:solidFill>
                  <a:srgbClr val="000000"/>
                </a:solidFill>
                <a:effectLst/>
                <a:latin typeface="Menlo" panose="020B0609030804020204" pitchFamily="49" charset="0"/>
              </a:rPr>
              <a:t>}</a:t>
            </a:r>
            <a:r>
              <a:rPr lang="en" altLang="zh-CN" sz="1000" b="0" dirty="0">
                <a:solidFill>
                  <a:srgbClr val="A31515"/>
                </a:solidFill>
                <a:effectLst/>
                <a:latin typeface="Menlo" panose="020B0609030804020204" pitchFamily="49" charset="0"/>
              </a:rPr>
              <a:t>"</a:t>
            </a:r>
            <a:r>
              <a:rPr lang="en" altLang="zh-CN" sz="1000" b="0" dirty="0">
                <a:solidFill>
                  <a:srgbClr val="000000"/>
                </a:solidFill>
                <a:effectLst/>
                <a:latin typeface="Menlo" panose="020B0609030804020204" pitchFamily="49" charset="0"/>
              </a:rPr>
              <a:t>)</a:t>
            </a:r>
          </a:p>
        </p:txBody>
      </p:sp>
      <p:sp>
        <p:nvSpPr>
          <p:cNvPr id="7" name="文本框 6">
            <a:extLst>
              <a:ext uri="{FF2B5EF4-FFF2-40B4-BE49-F238E27FC236}">
                <a16:creationId xmlns:a16="http://schemas.microsoft.com/office/drawing/2014/main" id="{1AD4B0FD-FFA0-1F45-A8D7-1FD1CB773DBF}"/>
              </a:ext>
            </a:extLst>
          </p:cNvPr>
          <p:cNvSpPr txBox="1"/>
          <p:nvPr/>
        </p:nvSpPr>
        <p:spPr>
          <a:xfrm>
            <a:off x="5508104" y="2140863"/>
            <a:ext cx="2808312" cy="861774"/>
          </a:xfrm>
          <a:prstGeom prst="rect">
            <a:avLst/>
          </a:prstGeom>
          <a:noFill/>
        </p:spPr>
        <p:txBody>
          <a:bodyPr wrap="square">
            <a:spAutoFit/>
          </a:bodyPr>
          <a:lstStyle/>
          <a:p>
            <a:r>
              <a:rPr lang="zh-CN" altLang="en-US" sz="1600" dirty="0"/>
              <a:t>L2距离: 3.605551242828369</a:t>
            </a:r>
          </a:p>
          <a:p>
            <a:r>
              <a:rPr lang="zh-CN" altLang="en-US" sz="1600" dirty="0"/>
              <a:t>L1距离: 5.0</a:t>
            </a:r>
          </a:p>
          <a:p>
            <a:r>
              <a:rPr lang="zh-CN" altLang="en-US" sz="1600" dirty="0"/>
              <a:t>L3距离: 3.271066427230835</a:t>
            </a:r>
          </a:p>
        </p:txBody>
      </p:sp>
    </p:spTree>
    <p:extLst>
      <p:ext uri="{BB962C8B-B14F-4D97-AF65-F5344CB8AC3E}">
        <p14:creationId xmlns:p14="http://schemas.microsoft.com/office/powerpoint/2010/main" val="1663539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Pytorch</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p>
        </p:txBody>
      </p:sp>
      <p:pic>
        <p:nvPicPr>
          <p:cNvPr id="5" name="图片 4">
            <a:extLst>
              <a:ext uri="{FF2B5EF4-FFF2-40B4-BE49-F238E27FC236}">
                <a16:creationId xmlns:a16="http://schemas.microsoft.com/office/drawing/2014/main" id="{B9BA073B-B4FB-9E4B-9AAB-BC8506777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987574"/>
            <a:ext cx="3679908" cy="4093773"/>
          </a:xfrm>
          <a:prstGeom prst="rect">
            <a:avLst/>
          </a:prstGeom>
        </p:spPr>
      </p:pic>
      <p:sp>
        <p:nvSpPr>
          <p:cNvPr id="6" name="矩形 5">
            <a:extLst>
              <a:ext uri="{FF2B5EF4-FFF2-40B4-BE49-F238E27FC236}">
                <a16:creationId xmlns:a16="http://schemas.microsoft.com/office/drawing/2014/main" id="{CF069696-92D6-F843-8E48-BEB678E3A0EB}"/>
              </a:ext>
            </a:extLst>
          </p:cNvPr>
          <p:cNvSpPr/>
          <p:nvPr/>
        </p:nvSpPr>
        <p:spPr>
          <a:xfrm>
            <a:off x="4355976" y="1275606"/>
            <a:ext cx="3600400" cy="10081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文本框 10">
            <a:extLst>
              <a:ext uri="{FF2B5EF4-FFF2-40B4-BE49-F238E27FC236}">
                <a16:creationId xmlns:a16="http://schemas.microsoft.com/office/drawing/2014/main" id="{CC8875EE-FC02-2042-A370-E01F67C58E48}"/>
              </a:ext>
            </a:extLst>
          </p:cNvPr>
          <p:cNvSpPr txBox="1"/>
          <p:nvPr/>
        </p:nvSpPr>
        <p:spPr>
          <a:xfrm>
            <a:off x="5833010" y="798084"/>
            <a:ext cx="646331" cy="369332"/>
          </a:xfrm>
          <a:prstGeom prst="rect">
            <a:avLst/>
          </a:prstGeom>
          <a:noFill/>
        </p:spPr>
        <p:txBody>
          <a:bodyPr wrap="none" rtlCol="0">
            <a:spAutoFit/>
          </a:bodyPr>
          <a:lstStyle/>
          <a:p>
            <a:r>
              <a:rPr kumimoji="1" lang="zh-CN" altLang="en-US" dirty="0">
                <a:solidFill>
                  <a:srgbClr val="E03E36"/>
                </a:solidFill>
              </a:rPr>
              <a:t>矩阵</a:t>
            </a:r>
          </a:p>
        </p:txBody>
      </p:sp>
      <p:sp>
        <p:nvSpPr>
          <p:cNvPr id="12" name="文本框 11">
            <a:extLst>
              <a:ext uri="{FF2B5EF4-FFF2-40B4-BE49-F238E27FC236}">
                <a16:creationId xmlns:a16="http://schemas.microsoft.com/office/drawing/2014/main" id="{CA5A2EF7-B49E-5848-A0FE-8F3EEA1692C2}"/>
              </a:ext>
            </a:extLst>
          </p:cNvPr>
          <p:cNvSpPr txBox="1"/>
          <p:nvPr/>
        </p:nvSpPr>
        <p:spPr>
          <a:xfrm>
            <a:off x="7103642" y="798084"/>
            <a:ext cx="646331" cy="369332"/>
          </a:xfrm>
          <a:prstGeom prst="rect">
            <a:avLst/>
          </a:prstGeom>
          <a:noFill/>
        </p:spPr>
        <p:txBody>
          <a:bodyPr wrap="none" rtlCol="0">
            <a:spAutoFit/>
          </a:bodyPr>
          <a:lstStyle/>
          <a:p>
            <a:r>
              <a:rPr kumimoji="1" lang="zh-CN" altLang="en-US" dirty="0">
                <a:solidFill>
                  <a:srgbClr val="E03E36"/>
                </a:solidFill>
              </a:rPr>
              <a:t>向量</a:t>
            </a:r>
          </a:p>
        </p:txBody>
      </p:sp>
      <p:pic>
        <p:nvPicPr>
          <p:cNvPr id="14" name="图片 13">
            <a:extLst>
              <a:ext uri="{FF2B5EF4-FFF2-40B4-BE49-F238E27FC236}">
                <a16:creationId xmlns:a16="http://schemas.microsoft.com/office/drawing/2014/main" id="{7B0D2F3D-2CFE-C54F-98C1-4C5E58ED1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2561895"/>
            <a:ext cx="3534999" cy="613273"/>
          </a:xfrm>
          <a:prstGeom prst="rect">
            <a:avLst/>
          </a:prstGeom>
        </p:spPr>
      </p:pic>
      <p:sp>
        <p:nvSpPr>
          <p:cNvPr id="30" name="矩形 29">
            <a:extLst>
              <a:ext uri="{FF2B5EF4-FFF2-40B4-BE49-F238E27FC236}">
                <a16:creationId xmlns:a16="http://schemas.microsoft.com/office/drawing/2014/main" id="{60260A78-5DF6-1B4C-BDA7-BE14C6DC8F7F}"/>
              </a:ext>
            </a:extLst>
          </p:cNvPr>
          <p:cNvSpPr/>
          <p:nvPr/>
        </p:nvSpPr>
        <p:spPr>
          <a:xfrm>
            <a:off x="4355976" y="3363838"/>
            <a:ext cx="3600400" cy="36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矩形 30">
            <a:extLst>
              <a:ext uri="{FF2B5EF4-FFF2-40B4-BE49-F238E27FC236}">
                <a16:creationId xmlns:a16="http://schemas.microsoft.com/office/drawing/2014/main" id="{3AB5DAFB-0F1F-624C-B65E-6DAB79EB34BC}"/>
              </a:ext>
            </a:extLst>
          </p:cNvPr>
          <p:cNvSpPr/>
          <p:nvPr/>
        </p:nvSpPr>
        <p:spPr>
          <a:xfrm>
            <a:off x="4355975" y="4088306"/>
            <a:ext cx="3600400" cy="36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矩形 31">
            <a:extLst>
              <a:ext uri="{FF2B5EF4-FFF2-40B4-BE49-F238E27FC236}">
                <a16:creationId xmlns:a16="http://schemas.microsoft.com/office/drawing/2014/main" id="{53AADFA8-548B-1145-8327-96CA8790C804}"/>
              </a:ext>
            </a:extLst>
          </p:cNvPr>
          <p:cNvSpPr/>
          <p:nvPr/>
        </p:nvSpPr>
        <p:spPr>
          <a:xfrm>
            <a:off x="4395730" y="4865323"/>
            <a:ext cx="3600400" cy="278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011003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向量范数与矩阵范数</a:t>
            </a:r>
          </a:p>
        </p:txBody>
      </p:sp>
      <p:pic>
        <p:nvPicPr>
          <p:cNvPr id="4" name="图片 3">
            <a:extLst>
              <a:ext uri="{FF2B5EF4-FFF2-40B4-BE49-F238E27FC236}">
                <a16:creationId xmlns:a16="http://schemas.microsoft.com/office/drawing/2014/main" id="{3A613826-F94D-FD4C-8497-AFA0295DA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598" y="837902"/>
            <a:ext cx="7244804" cy="1724467"/>
          </a:xfrm>
          <a:prstGeom prst="rect">
            <a:avLst/>
          </a:prstGeom>
        </p:spPr>
      </p:pic>
      <p:pic>
        <p:nvPicPr>
          <p:cNvPr id="24" name="图片 23">
            <a:extLst>
              <a:ext uri="{FF2B5EF4-FFF2-40B4-BE49-F238E27FC236}">
                <a16:creationId xmlns:a16="http://schemas.microsoft.com/office/drawing/2014/main" id="{C469C7EC-4F9B-2242-8F42-6E1005C45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598" y="2859782"/>
            <a:ext cx="7101923" cy="2016224"/>
          </a:xfrm>
          <a:prstGeom prst="rect">
            <a:avLst/>
          </a:prstGeom>
        </p:spPr>
      </p:pic>
    </p:spTree>
    <p:extLst>
      <p:ext uri="{BB962C8B-B14F-4D97-AF65-F5344CB8AC3E}">
        <p14:creationId xmlns:p14="http://schemas.microsoft.com/office/powerpoint/2010/main" val="174671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向量范数</a:t>
            </a:r>
          </a:p>
        </p:txBody>
      </p:sp>
      <p:graphicFrame>
        <p:nvGraphicFramePr>
          <p:cNvPr id="10" name="Object 5">
            <a:extLst>
              <a:ext uri="{FF2B5EF4-FFF2-40B4-BE49-F238E27FC236}">
                <a16:creationId xmlns:a16="http://schemas.microsoft.com/office/drawing/2014/main" id="{5C8175A3-115A-3B4A-9B01-A442D8046201}"/>
              </a:ext>
            </a:extLst>
          </p:cNvPr>
          <p:cNvGraphicFramePr>
            <a:graphicFrameLocks noChangeAspect="1"/>
          </p:cNvGraphicFramePr>
          <p:nvPr>
            <p:extLst>
              <p:ext uri="{D42A27DB-BD31-4B8C-83A1-F6EECF244321}">
                <p14:modId xmlns:p14="http://schemas.microsoft.com/office/powerpoint/2010/main" val="2663888"/>
              </p:ext>
            </p:extLst>
          </p:nvPr>
        </p:nvGraphicFramePr>
        <p:xfrm>
          <a:off x="1559253" y="1140817"/>
          <a:ext cx="1963737" cy="377825"/>
        </p:xfrm>
        <a:graphic>
          <a:graphicData uri="http://schemas.openxmlformats.org/presentationml/2006/ole">
            <mc:AlternateContent xmlns:mc="http://schemas.openxmlformats.org/markup-compatibility/2006">
              <mc:Choice xmlns:v="urn:schemas-microsoft-com:vml" Requires="v">
                <p:oleObj spid="_x0000_s204978" name="公式" r:id="rId4" imgW="28676600" imgH="5562600" progId="Equation.3">
                  <p:embed/>
                </p:oleObj>
              </mc:Choice>
              <mc:Fallback>
                <p:oleObj name="公式" r:id="rId4" imgW="28676600" imgH="5562600" progId="Equation.3">
                  <p:embed/>
                  <p:pic>
                    <p:nvPicPr>
                      <p:cNvPr id="752645" name="Object 5">
                        <a:extLst>
                          <a:ext uri="{FF2B5EF4-FFF2-40B4-BE49-F238E27FC236}">
                            <a16:creationId xmlns:a16="http://schemas.microsoft.com/office/drawing/2014/main" id="{79540402-6E6A-7F44-A0C6-A77C252DB1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253" y="1140817"/>
                        <a:ext cx="1963737"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7">
            <a:extLst>
              <a:ext uri="{FF2B5EF4-FFF2-40B4-BE49-F238E27FC236}">
                <a16:creationId xmlns:a16="http://schemas.microsoft.com/office/drawing/2014/main" id="{91C805D3-DAD3-6E40-BCA1-EAD8F7FE3ECC}"/>
              </a:ext>
            </a:extLst>
          </p:cNvPr>
          <p:cNvSpPr>
            <a:spLocks noChangeArrowheads="1"/>
          </p:cNvSpPr>
          <p:nvPr/>
        </p:nvSpPr>
        <p:spPr bwMode="auto">
          <a:xfrm>
            <a:off x="3522990" y="1163528"/>
            <a:ext cx="48654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，试问如下实值函数是否构成向量范数？ </a:t>
            </a:r>
          </a:p>
        </p:txBody>
      </p:sp>
      <p:graphicFrame>
        <p:nvGraphicFramePr>
          <p:cNvPr id="12" name="Object 13">
            <a:extLst>
              <a:ext uri="{FF2B5EF4-FFF2-40B4-BE49-F238E27FC236}">
                <a16:creationId xmlns:a16="http://schemas.microsoft.com/office/drawing/2014/main" id="{DC6A4B08-5F50-D642-A57A-46001E166289}"/>
              </a:ext>
            </a:extLst>
          </p:cNvPr>
          <p:cNvGraphicFramePr>
            <a:graphicFrameLocks noChangeAspect="1"/>
          </p:cNvGraphicFramePr>
          <p:nvPr>
            <p:extLst>
              <p:ext uri="{D42A27DB-BD31-4B8C-83A1-F6EECF244321}">
                <p14:modId xmlns:p14="http://schemas.microsoft.com/office/powerpoint/2010/main" val="2335258024"/>
              </p:ext>
            </p:extLst>
          </p:nvPr>
        </p:nvGraphicFramePr>
        <p:xfrm>
          <a:off x="2414322" y="2041525"/>
          <a:ext cx="2232025" cy="530225"/>
        </p:xfrm>
        <a:graphic>
          <a:graphicData uri="http://schemas.openxmlformats.org/presentationml/2006/ole">
            <mc:AlternateContent xmlns:mc="http://schemas.openxmlformats.org/markup-compatibility/2006">
              <mc:Choice xmlns:v="urn:schemas-microsoft-com:vml" Requires="v">
                <p:oleObj spid="_x0000_s204979" name="公式" r:id="rId6" imgW="24866600" imgH="5854700" progId="Equation.3">
                  <p:embed/>
                </p:oleObj>
              </mc:Choice>
              <mc:Fallback>
                <p:oleObj name="公式" r:id="rId6" imgW="24866600" imgH="5854700" progId="Equation.3">
                  <p:embed/>
                  <p:pic>
                    <p:nvPicPr>
                      <p:cNvPr id="25606" name="Object 13">
                        <a:extLst>
                          <a:ext uri="{FF2B5EF4-FFF2-40B4-BE49-F238E27FC236}">
                            <a16:creationId xmlns:a16="http://schemas.microsoft.com/office/drawing/2014/main" id="{ACEE45FC-996A-3143-9CC7-C5ABFB38F3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4322" y="2041525"/>
                        <a:ext cx="223202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a:extLst>
              <a:ext uri="{FF2B5EF4-FFF2-40B4-BE49-F238E27FC236}">
                <a16:creationId xmlns:a16="http://schemas.microsoft.com/office/drawing/2014/main" id="{F5164D5A-49AE-B647-BFBF-7739EFEEBF8B}"/>
              </a:ext>
            </a:extLst>
          </p:cNvPr>
          <p:cNvGraphicFramePr>
            <a:graphicFrameLocks noChangeAspect="1"/>
          </p:cNvGraphicFramePr>
          <p:nvPr>
            <p:extLst>
              <p:ext uri="{D42A27DB-BD31-4B8C-83A1-F6EECF244321}">
                <p14:modId xmlns:p14="http://schemas.microsoft.com/office/powerpoint/2010/main" val="3817501988"/>
              </p:ext>
            </p:extLst>
          </p:nvPr>
        </p:nvGraphicFramePr>
        <p:xfrm>
          <a:off x="2414322" y="2714625"/>
          <a:ext cx="2232025" cy="476250"/>
        </p:xfrm>
        <a:graphic>
          <a:graphicData uri="http://schemas.openxmlformats.org/presentationml/2006/ole">
            <mc:AlternateContent xmlns:mc="http://schemas.openxmlformats.org/markup-compatibility/2006">
              <mc:Choice xmlns:v="urn:schemas-microsoft-com:vml" Requires="v">
                <p:oleObj spid="_x0000_s204980" name="公式" r:id="rId8" imgW="27800300" imgH="5854700" progId="Equation.3">
                  <p:embed/>
                </p:oleObj>
              </mc:Choice>
              <mc:Fallback>
                <p:oleObj name="公式" r:id="rId8" imgW="27800300" imgH="5854700" progId="Equation.3">
                  <p:embed/>
                  <p:pic>
                    <p:nvPicPr>
                      <p:cNvPr id="25607" name="Object 12">
                        <a:extLst>
                          <a:ext uri="{FF2B5EF4-FFF2-40B4-BE49-F238E27FC236}">
                            <a16:creationId xmlns:a16="http://schemas.microsoft.com/office/drawing/2014/main" id="{E0AEBBEA-99C0-1344-AB6C-A25DFC6C7F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4322" y="2714625"/>
                        <a:ext cx="2232025"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1">
            <a:extLst>
              <a:ext uri="{FF2B5EF4-FFF2-40B4-BE49-F238E27FC236}">
                <a16:creationId xmlns:a16="http://schemas.microsoft.com/office/drawing/2014/main" id="{C1C4F231-C18F-D341-836E-EE8C0A0F66BA}"/>
              </a:ext>
            </a:extLst>
          </p:cNvPr>
          <p:cNvGraphicFramePr>
            <a:graphicFrameLocks noChangeAspect="1"/>
          </p:cNvGraphicFramePr>
          <p:nvPr>
            <p:extLst>
              <p:ext uri="{D42A27DB-BD31-4B8C-83A1-F6EECF244321}">
                <p14:modId xmlns:p14="http://schemas.microsoft.com/office/powerpoint/2010/main" val="445795859"/>
              </p:ext>
            </p:extLst>
          </p:nvPr>
        </p:nvGraphicFramePr>
        <p:xfrm>
          <a:off x="2414322" y="3343275"/>
          <a:ext cx="2376487" cy="523875"/>
        </p:xfrm>
        <a:graphic>
          <a:graphicData uri="http://schemas.openxmlformats.org/presentationml/2006/ole">
            <mc:AlternateContent xmlns:mc="http://schemas.openxmlformats.org/markup-compatibility/2006">
              <mc:Choice xmlns:v="urn:schemas-microsoft-com:vml" Requires="v">
                <p:oleObj spid="_x0000_s204981" name="公式" r:id="rId10" imgW="28968700" imgH="6438900" progId="Equation.3">
                  <p:embed/>
                </p:oleObj>
              </mc:Choice>
              <mc:Fallback>
                <p:oleObj name="公式" r:id="rId10" imgW="28968700" imgH="6438900" progId="Equation.3">
                  <p:embed/>
                  <p:pic>
                    <p:nvPicPr>
                      <p:cNvPr id="25608" name="Object 11">
                        <a:extLst>
                          <a:ext uri="{FF2B5EF4-FFF2-40B4-BE49-F238E27FC236}">
                            <a16:creationId xmlns:a16="http://schemas.microsoft.com/office/drawing/2014/main" id="{4A9D6A31-DF2F-D84A-858A-2DBE42D6FC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4322" y="3343275"/>
                        <a:ext cx="2376487"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0">
            <a:extLst>
              <a:ext uri="{FF2B5EF4-FFF2-40B4-BE49-F238E27FC236}">
                <a16:creationId xmlns:a16="http://schemas.microsoft.com/office/drawing/2014/main" id="{5CA308E9-D05C-6F4B-9708-5FF24580F700}"/>
              </a:ext>
            </a:extLst>
          </p:cNvPr>
          <p:cNvGraphicFramePr>
            <a:graphicFrameLocks noChangeAspect="1"/>
          </p:cNvGraphicFramePr>
          <p:nvPr>
            <p:extLst>
              <p:ext uri="{D42A27DB-BD31-4B8C-83A1-F6EECF244321}">
                <p14:modId xmlns:p14="http://schemas.microsoft.com/office/powerpoint/2010/main" val="838216500"/>
              </p:ext>
            </p:extLst>
          </p:nvPr>
        </p:nvGraphicFramePr>
        <p:xfrm>
          <a:off x="2414322" y="4002683"/>
          <a:ext cx="2376487" cy="522288"/>
        </p:xfrm>
        <a:graphic>
          <a:graphicData uri="http://schemas.openxmlformats.org/presentationml/2006/ole">
            <mc:AlternateContent xmlns:mc="http://schemas.openxmlformats.org/markup-compatibility/2006">
              <mc:Choice xmlns:v="urn:schemas-microsoft-com:vml" Requires="v">
                <p:oleObj spid="_x0000_s204982" name="公式" r:id="rId12" imgW="26911300" imgH="5854700" progId="Equation.3">
                  <p:embed/>
                </p:oleObj>
              </mc:Choice>
              <mc:Fallback>
                <p:oleObj name="公式" r:id="rId12" imgW="26911300" imgH="5854700" progId="Equation.3">
                  <p:embed/>
                  <p:pic>
                    <p:nvPicPr>
                      <p:cNvPr id="25609" name="Object 10">
                        <a:extLst>
                          <a:ext uri="{FF2B5EF4-FFF2-40B4-BE49-F238E27FC236}">
                            <a16:creationId xmlns:a16="http://schemas.microsoft.com/office/drawing/2014/main" id="{7A28D3E1-B4C7-5641-BBE2-B472C966FC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4322" y="4002683"/>
                        <a:ext cx="2376487"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4">
            <a:extLst>
              <a:ext uri="{FF2B5EF4-FFF2-40B4-BE49-F238E27FC236}">
                <a16:creationId xmlns:a16="http://schemas.microsoft.com/office/drawing/2014/main" id="{8A2BE081-D812-0144-BAC0-982BB2AC8627}"/>
              </a:ext>
            </a:extLst>
          </p:cNvPr>
          <p:cNvSpPr>
            <a:spLocks noChangeArrowheads="1"/>
          </p:cNvSpPr>
          <p:nvPr/>
        </p:nvSpPr>
        <p:spPr bwMode="auto">
          <a:xfrm>
            <a:off x="407125" y="1118532"/>
            <a:ext cx="1727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对任给的</a:t>
            </a:r>
          </a:p>
        </p:txBody>
      </p:sp>
    </p:spTree>
    <p:extLst>
      <p:ext uri="{BB962C8B-B14F-4D97-AF65-F5344CB8AC3E}">
        <p14:creationId xmlns:p14="http://schemas.microsoft.com/office/powerpoint/2010/main" val="402414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常见的向量范数</a:t>
            </a:r>
          </a:p>
        </p:txBody>
      </p:sp>
      <p:sp>
        <p:nvSpPr>
          <p:cNvPr id="6" name="文本框 5">
            <a:extLst>
              <a:ext uri="{FF2B5EF4-FFF2-40B4-BE49-F238E27FC236}">
                <a16:creationId xmlns:a16="http://schemas.microsoft.com/office/drawing/2014/main" id="{83925DC5-E003-5940-8F1C-00D281BFD4DB}"/>
              </a:ext>
            </a:extLst>
          </p:cNvPr>
          <p:cNvSpPr txBox="1"/>
          <p:nvPr/>
        </p:nvSpPr>
        <p:spPr>
          <a:xfrm>
            <a:off x="251520" y="843558"/>
            <a:ext cx="8640960" cy="646331"/>
          </a:xfrm>
          <a:prstGeom prst="rect">
            <a:avLst/>
          </a:prstGeom>
          <a:noFill/>
        </p:spPr>
        <p:txBody>
          <a:bodyPr wrap="square">
            <a:spAutoFit/>
          </a:bodyPr>
          <a:lstStyle/>
          <a:p>
            <a:r>
              <a:rPr lang="en" altLang="zh-CN"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L1 </a:t>
            </a:r>
            <a:r>
              <a:rPr lang="zh-CN" altLang="en-US"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范数（曼哈顿距离）</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ea typeface="SimSun" panose="02010600030101010101" pitchFamily="2" charset="-122"/>
                <a:cs typeface="Times New Roman" panose="02020603050405020304" pitchFamily="18" charset="0"/>
              </a:rPr>
              <a:t>L1 </a:t>
            </a:r>
            <a:r>
              <a:rPr lang="zh-CN" altLang="en-US" dirty="0">
                <a:latin typeface="Times New Roman" panose="02020603050405020304" pitchFamily="18" charset="0"/>
                <a:ea typeface="SimSun" panose="02010600030101010101" pitchFamily="2" charset="-122"/>
                <a:cs typeface="Times New Roman" panose="02020603050405020304" pitchFamily="18" charset="0"/>
              </a:rPr>
              <a:t>范数用于度量向量元素的绝对值之和。它表示从原点到向量终点沿着坐标轴方向的距离之和。</a:t>
            </a:r>
          </a:p>
        </p:txBody>
      </p:sp>
      <p:pic>
        <p:nvPicPr>
          <p:cNvPr id="7" name="图片 6">
            <a:extLst>
              <a:ext uri="{FF2B5EF4-FFF2-40B4-BE49-F238E27FC236}">
                <a16:creationId xmlns:a16="http://schemas.microsoft.com/office/drawing/2014/main" id="{8817DFD1-1C03-944D-B01F-6C20623C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1489889"/>
            <a:ext cx="3289300" cy="482600"/>
          </a:xfrm>
          <a:prstGeom prst="rect">
            <a:avLst/>
          </a:prstGeom>
        </p:spPr>
      </p:pic>
      <p:sp>
        <p:nvSpPr>
          <p:cNvPr id="10" name="文本框 9">
            <a:extLst>
              <a:ext uri="{FF2B5EF4-FFF2-40B4-BE49-F238E27FC236}">
                <a16:creationId xmlns:a16="http://schemas.microsoft.com/office/drawing/2014/main" id="{614B4563-00A6-9342-8641-08B2685B7EAC}"/>
              </a:ext>
            </a:extLst>
          </p:cNvPr>
          <p:cNvSpPr txBox="1"/>
          <p:nvPr/>
        </p:nvSpPr>
        <p:spPr>
          <a:xfrm>
            <a:off x="251520" y="2033398"/>
            <a:ext cx="8640960" cy="369332"/>
          </a:xfrm>
          <a:prstGeom prst="rect">
            <a:avLst/>
          </a:prstGeom>
          <a:noFill/>
        </p:spPr>
        <p:txBody>
          <a:bodyPr wrap="square">
            <a:spAutoFit/>
          </a:bodyPr>
          <a:lstStyle/>
          <a:p>
            <a:r>
              <a:rPr lang="zh-CN" altLang="en-US" b="1" dirty="0">
                <a:latin typeface="Times New Roman" panose="02020603050405020304" pitchFamily="18" charset="0"/>
                <a:ea typeface="SimSun" panose="02010600030101010101" pitchFamily="2" charset="-122"/>
                <a:cs typeface="Times New Roman" panose="02020603050405020304" pitchFamily="18" charset="0"/>
              </a:rPr>
              <a:t>应用</a:t>
            </a:r>
            <a:r>
              <a:rPr lang="zh-CN" altLang="en-US" dirty="0">
                <a:latin typeface="Times New Roman" panose="02020603050405020304" pitchFamily="18" charset="0"/>
                <a:ea typeface="SimSun" panose="02010600030101010101" pitchFamily="2" charset="-122"/>
                <a:cs typeface="Times New Roman" panose="02020603050405020304" pitchFamily="18" charset="0"/>
              </a:rPr>
              <a:t>：在稀疏建模、拉普拉斯回归和线性规划中经常使用 </a:t>
            </a:r>
            <a:r>
              <a:rPr lang="en" altLang="zh-CN" dirty="0">
                <a:latin typeface="Times New Roman" panose="02020603050405020304" pitchFamily="18" charset="0"/>
                <a:ea typeface="SimSun" panose="02010600030101010101" pitchFamily="2" charset="-122"/>
                <a:cs typeface="Times New Roman" panose="02020603050405020304" pitchFamily="18" charset="0"/>
              </a:rPr>
              <a:t>L1 </a:t>
            </a:r>
            <a:r>
              <a:rPr lang="zh-CN" altLang="en-US" dirty="0">
                <a:latin typeface="Times New Roman" panose="02020603050405020304" pitchFamily="18" charset="0"/>
                <a:ea typeface="SimSun" panose="02010600030101010101" pitchFamily="2" charset="-122"/>
                <a:cs typeface="Times New Roman" panose="02020603050405020304" pitchFamily="18" charset="0"/>
              </a:rPr>
              <a:t>范数。</a:t>
            </a:r>
          </a:p>
        </p:txBody>
      </p:sp>
      <p:sp>
        <p:nvSpPr>
          <p:cNvPr id="12" name="文本框 11">
            <a:extLst>
              <a:ext uri="{FF2B5EF4-FFF2-40B4-BE49-F238E27FC236}">
                <a16:creationId xmlns:a16="http://schemas.microsoft.com/office/drawing/2014/main" id="{93B9D1B0-48DA-FE4E-BE31-DD30A6D663F8}"/>
              </a:ext>
            </a:extLst>
          </p:cNvPr>
          <p:cNvSpPr txBox="1"/>
          <p:nvPr/>
        </p:nvSpPr>
        <p:spPr>
          <a:xfrm>
            <a:off x="251520" y="2550130"/>
            <a:ext cx="8640960" cy="923330"/>
          </a:xfrm>
          <a:prstGeom prst="rect">
            <a:avLst/>
          </a:prstGeom>
          <a:noFill/>
        </p:spPr>
        <p:txBody>
          <a:bodyPr wrap="square">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举例：</a:t>
            </a:r>
            <a:r>
              <a:rPr lang="en" altLang="zh-CN" dirty="0">
                <a:latin typeface="Times New Roman" panose="02020603050405020304" pitchFamily="18" charset="0"/>
                <a:ea typeface="SimSun" panose="02010600030101010101" pitchFamily="2" charset="-122"/>
                <a:cs typeface="Times New Roman" panose="02020603050405020304" pitchFamily="18" charset="0"/>
              </a:rPr>
              <a:t>Lasso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回归（</a:t>
            </a:r>
            <a:r>
              <a:rPr lang="en" altLang="zh-CN" dirty="0">
                <a:latin typeface="Times New Roman" panose="02020603050405020304" pitchFamily="18" charset="0"/>
                <a:ea typeface="SimSun" panose="02010600030101010101" pitchFamily="2" charset="-122"/>
                <a:cs typeface="Times New Roman" panose="02020603050405020304" pitchFamily="18" charset="0"/>
              </a:rPr>
              <a:t>Least Absolute Shrinkage and Selection Operator</a:t>
            </a:r>
            <a:r>
              <a:rPr lang="zh-CN" altLang="e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是将 </a:t>
            </a:r>
            <a:r>
              <a:rPr lang="en" altLang="zh-CN" dirty="0">
                <a:latin typeface="Times New Roman" panose="02020603050405020304" pitchFamily="18" charset="0"/>
                <a:ea typeface="SimSun" panose="02010600030101010101" pitchFamily="2" charset="-122"/>
                <a:cs typeface="Times New Roman" panose="02020603050405020304" pitchFamily="18" charset="0"/>
              </a:rPr>
              <a:t>L1 </a:t>
            </a:r>
            <a:r>
              <a:rPr lang="zh-CN" altLang="en-US" dirty="0">
                <a:latin typeface="Times New Roman" panose="02020603050405020304" pitchFamily="18" charset="0"/>
                <a:ea typeface="SimSun" panose="02010600030101010101" pitchFamily="2" charset="-122"/>
                <a:cs typeface="Times New Roman" panose="02020603050405020304" pitchFamily="18" charset="0"/>
              </a:rPr>
              <a:t>范数作为正则化项的一种线性回归模型。它在损失函数中引入了 </a:t>
            </a:r>
            <a:r>
              <a:rPr lang="en" altLang="zh-CN" dirty="0">
                <a:latin typeface="Times New Roman" panose="02020603050405020304" pitchFamily="18" charset="0"/>
                <a:ea typeface="SimSun" panose="02010600030101010101" pitchFamily="2" charset="-122"/>
                <a:cs typeface="Times New Roman" panose="02020603050405020304" pitchFamily="18" charset="0"/>
              </a:rPr>
              <a:t>L1 </a:t>
            </a:r>
            <a:r>
              <a:rPr lang="zh-CN" altLang="en-US" dirty="0">
                <a:latin typeface="Times New Roman" panose="02020603050405020304" pitchFamily="18" charset="0"/>
                <a:ea typeface="SimSun" panose="02010600030101010101" pitchFamily="2" charset="-122"/>
                <a:cs typeface="Times New Roman" panose="02020603050405020304" pitchFamily="18" charset="0"/>
              </a:rPr>
              <a:t>正则化项，从而</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使得部分回归系数变为零</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latin typeface="Times New Roman" panose="02020603050405020304" pitchFamily="18" charset="0"/>
                <a:ea typeface="SimSun" panose="02010600030101010101" pitchFamily="2" charset="-122"/>
                <a:cs typeface="Times New Roman" panose="02020603050405020304" pitchFamily="18" charset="0"/>
              </a:rPr>
              <a:t>Lasso</a:t>
            </a:r>
            <a:r>
              <a:rPr lang="zh-CN" altLang="en-US" dirty="0">
                <a:latin typeface="Times New Roman" panose="02020603050405020304" pitchFamily="18" charset="0"/>
                <a:ea typeface="SimSun" panose="02010600030101010101" pitchFamily="2" charset="-122"/>
                <a:cs typeface="Times New Roman" panose="02020603050405020304" pitchFamily="18" charset="0"/>
              </a:rPr>
              <a:t>回归的损失函数：</a:t>
            </a:r>
          </a:p>
        </p:txBody>
      </p:sp>
      <p:pic>
        <p:nvPicPr>
          <p:cNvPr id="13" name="图片 12">
            <a:extLst>
              <a:ext uri="{FF2B5EF4-FFF2-40B4-BE49-F238E27FC236}">
                <a16:creationId xmlns:a16="http://schemas.microsoft.com/office/drawing/2014/main" id="{79CA9432-1B10-1F4D-B7AB-F66CED17E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110" y="3719272"/>
            <a:ext cx="4560663" cy="816677"/>
          </a:xfrm>
          <a:prstGeom prst="rect">
            <a:avLst/>
          </a:prstGeom>
        </p:spPr>
      </p:pic>
    </p:spTree>
    <p:extLst>
      <p:ext uri="{BB962C8B-B14F-4D97-AF65-F5344CB8AC3E}">
        <p14:creationId xmlns:p14="http://schemas.microsoft.com/office/powerpoint/2010/main" val="442376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常见的向量范数</a:t>
            </a:r>
          </a:p>
        </p:txBody>
      </p:sp>
      <p:sp>
        <p:nvSpPr>
          <p:cNvPr id="6" name="文本框 5">
            <a:extLst>
              <a:ext uri="{FF2B5EF4-FFF2-40B4-BE49-F238E27FC236}">
                <a16:creationId xmlns:a16="http://schemas.microsoft.com/office/drawing/2014/main" id="{83925DC5-E003-5940-8F1C-00D281BFD4DB}"/>
              </a:ext>
            </a:extLst>
          </p:cNvPr>
          <p:cNvSpPr txBox="1"/>
          <p:nvPr/>
        </p:nvSpPr>
        <p:spPr>
          <a:xfrm>
            <a:off x="251520" y="843558"/>
            <a:ext cx="8640960" cy="646331"/>
          </a:xfrm>
          <a:prstGeom prst="rect">
            <a:avLst/>
          </a:prstGeom>
          <a:noFill/>
        </p:spPr>
        <p:txBody>
          <a:bodyPr wrap="square">
            <a:spAutoFit/>
          </a:bodyPr>
          <a:lstStyle/>
          <a:p>
            <a:r>
              <a:rPr lang="en" altLang="zh-CN"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L1 </a:t>
            </a:r>
            <a:r>
              <a:rPr lang="zh-CN" altLang="en-US"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范数（曼哈顿距离）</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ea typeface="SimSun" panose="02010600030101010101" pitchFamily="2" charset="-122"/>
                <a:cs typeface="Times New Roman" panose="02020603050405020304" pitchFamily="18" charset="0"/>
              </a:rPr>
              <a:t>L1 </a:t>
            </a:r>
            <a:r>
              <a:rPr lang="zh-CN" altLang="en-US" dirty="0">
                <a:latin typeface="Times New Roman" panose="02020603050405020304" pitchFamily="18" charset="0"/>
                <a:ea typeface="SimSun" panose="02010600030101010101" pitchFamily="2" charset="-122"/>
                <a:cs typeface="Times New Roman" panose="02020603050405020304" pitchFamily="18" charset="0"/>
              </a:rPr>
              <a:t>范数用于度量向量元素的绝对值之和。它表示从原点到向量终点沿着坐标轴方向的距离之和。</a:t>
            </a:r>
          </a:p>
        </p:txBody>
      </p:sp>
      <p:pic>
        <p:nvPicPr>
          <p:cNvPr id="7" name="图片 6">
            <a:extLst>
              <a:ext uri="{FF2B5EF4-FFF2-40B4-BE49-F238E27FC236}">
                <a16:creationId xmlns:a16="http://schemas.microsoft.com/office/drawing/2014/main" id="{8817DFD1-1C03-944D-B01F-6C20623C6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1489889"/>
            <a:ext cx="3289300" cy="482600"/>
          </a:xfrm>
          <a:prstGeom prst="rect">
            <a:avLst/>
          </a:prstGeom>
        </p:spPr>
      </p:pic>
      <p:pic>
        <p:nvPicPr>
          <p:cNvPr id="4" name="图片 3">
            <a:extLst>
              <a:ext uri="{FF2B5EF4-FFF2-40B4-BE49-F238E27FC236}">
                <a16:creationId xmlns:a16="http://schemas.microsoft.com/office/drawing/2014/main" id="{5A25954E-21D7-4149-AB77-5CCDD854B5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8" y="2027266"/>
            <a:ext cx="4070598" cy="2287491"/>
          </a:xfrm>
          <a:prstGeom prst="rect">
            <a:avLst/>
          </a:prstGeom>
        </p:spPr>
      </p:pic>
      <p:sp>
        <p:nvSpPr>
          <p:cNvPr id="11" name="文本框 10">
            <a:extLst>
              <a:ext uri="{FF2B5EF4-FFF2-40B4-BE49-F238E27FC236}">
                <a16:creationId xmlns:a16="http://schemas.microsoft.com/office/drawing/2014/main" id="{78C7958E-C7F1-A046-9301-1CE19330A066}"/>
              </a:ext>
            </a:extLst>
          </p:cNvPr>
          <p:cNvSpPr txBox="1"/>
          <p:nvPr/>
        </p:nvSpPr>
        <p:spPr>
          <a:xfrm>
            <a:off x="177076" y="2027266"/>
            <a:ext cx="4248472" cy="461665"/>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软阈值算子（</a:t>
            </a:r>
            <a:r>
              <a:rPr lang="en" altLang="zh-CN" sz="1200" dirty="0">
                <a:latin typeface="Times New Roman" panose="02020603050405020304" pitchFamily="18" charset="0"/>
                <a:cs typeface="Times New Roman" panose="02020603050405020304" pitchFamily="18" charset="0"/>
              </a:rPr>
              <a:t>Soft Thresholding Operator</a:t>
            </a:r>
            <a:r>
              <a:rPr lang="zh-CN" altLang="e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是以下优化问题的解：</a:t>
            </a:r>
          </a:p>
        </p:txBody>
      </p:sp>
      <p:pic>
        <p:nvPicPr>
          <p:cNvPr id="9" name="图片 8">
            <a:extLst>
              <a:ext uri="{FF2B5EF4-FFF2-40B4-BE49-F238E27FC236}">
                <a16:creationId xmlns:a16="http://schemas.microsoft.com/office/drawing/2014/main" id="{F9CAF44D-C41E-434A-A116-6E472DBEE7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45" y="2715766"/>
            <a:ext cx="3431704" cy="1315487"/>
          </a:xfrm>
          <a:prstGeom prst="rect">
            <a:avLst/>
          </a:prstGeom>
        </p:spPr>
      </p:pic>
      <p:sp>
        <p:nvSpPr>
          <p:cNvPr id="15" name="文本框 14">
            <a:extLst>
              <a:ext uri="{FF2B5EF4-FFF2-40B4-BE49-F238E27FC236}">
                <a16:creationId xmlns:a16="http://schemas.microsoft.com/office/drawing/2014/main" id="{592D5F51-B4FC-064F-AB0F-444641F726B9}"/>
              </a:ext>
            </a:extLst>
          </p:cNvPr>
          <p:cNvSpPr txBox="1"/>
          <p:nvPr/>
        </p:nvSpPr>
        <p:spPr>
          <a:xfrm>
            <a:off x="1763688" y="4579223"/>
            <a:ext cx="5616624" cy="369332"/>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cs typeface="Times New Roman" panose="02020603050405020304" pitchFamily="18" charset="0"/>
              </a:rPr>
              <a:t>物理含义：在逼近</a:t>
            </a:r>
            <a:r>
              <a:rPr lang="zh-CN" altLang="en-US" i="1" dirty="0">
                <a:latin typeface="Times New Roman" panose="02020603050405020304" pitchFamily="18" charset="0"/>
                <a:cs typeface="Times New Roman" panose="02020603050405020304" pitchFamily="18" charset="0"/>
              </a:rPr>
              <a:t> </a:t>
            </a:r>
            <a:r>
              <a:rPr lang="en" altLang="zh-CN" i="1" dirty="0">
                <a:latin typeface="Times New Roman" panose="02020603050405020304" pitchFamily="18" charset="0"/>
                <a:cs typeface="Times New Roman" panose="02020603050405020304" pitchFamily="18" charset="0"/>
              </a:rPr>
              <a:t>y </a:t>
            </a:r>
            <a:r>
              <a:rPr lang="zh-CN" altLang="en-US" dirty="0">
                <a:latin typeface="Times New Roman" panose="02020603050405020304" pitchFamily="18" charset="0"/>
                <a:cs typeface="Times New Roman" panose="02020603050405020304" pitchFamily="18" charset="0"/>
              </a:rPr>
              <a:t>的同时，鼓励 </a:t>
            </a:r>
            <a:r>
              <a:rPr lang="en" altLang="zh-CN" i="1" dirty="0">
                <a:latin typeface="Times New Roman" panose="02020603050405020304" pitchFamily="18" charset="0"/>
                <a:cs typeface="Times New Roman" panose="02020603050405020304" pitchFamily="18" charset="0"/>
              </a:rPr>
              <a:t>x</a:t>
            </a:r>
            <a:r>
              <a:rPr lang="en"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的稀疏性。</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438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常见的向量范数</a:t>
            </a:r>
          </a:p>
        </p:txBody>
      </p:sp>
      <p:sp>
        <p:nvSpPr>
          <p:cNvPr id="6" name="文本框 5">
            <a:extLst>
              <a:ext uri="{FF2B5EF4-FFF2-40B4-BE49-F238E27FC236}">
                <a16:creationId xmlns:a16="http://schemas.microsoft.com/office/drawing/2014/main" id="{83925DC5-E003-5940-8F1C-00D281BFD4DB}"/>
              </a:ext>
            </a:extLst>
          </p:cNvPr>
          <p:cNvSpPr txBox="1"/>
          <p:nvPr/>
        </p:nvSpPr>
        <p:spPr>
          <a:xfrm>
            <a:off x="251520" y="843558"/>
            <a:ext cx="8640960" cy="646331"/>
          </a:xfrm>
          <a:prstGeom prst="rect">
            <a:avLst/>
          </a:prstGeom>
          <a:noFill/>
        </p:spPr>
        <p:txBody>
          <a:bodyPr wrap="square">
            <a:spAutoFit/>
          </a:bodyPr>
          <a:lstStyle/>
          <a:p>
            <a:r>
              <a:rPr lang="en" altLang="zh-CN"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L</a:t>
            </a:r>
            <a:r>
              <a:rPr lang="en-US" altLang="zh-CN"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2</a:t>
            </a:r>
            <a:r>
              <a:rPr lang="en" altLang="zh-CN"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范数（欧几里得距离）</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L2 </a:t>
            </a:r>
            <a:r>
              <a:rPr lang="zh-CN" altLang="en-US" dirty="0">
                <a:latin typeface="Times New Roman" panose="02020603050405020304" pitchFamily="18" charset="0"/>
                <a:cs typeface="Times New Roman" panose="02020603050405020304" pitchFamily="18" charset="0"/>
              </a:rPr>
              <a:t>范数是向量范数中最常用的一种，它表示向量的欧几里得长度，即平常理解的“直线距离”</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p>
        </p:txBody>
      </p:sp>
      <p:pic>
        <p:nvPicPr>
          <p:cNvPr id="7" name="图片 6">
            <a:extLst>
              <a:ext uri="{FF2B5EF4-FFF2-40B4-BE49-F238E27FC236}">
                <a16:creationId xmlns:a16="http://schemas.microsoft.com/office/drawing/2014/main" id="{8817DFD1-1C03-944D-B01F-6C20623C6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99792" y="1530486"/>
            <a:ext cx="3289300" cy="401406"/>
          </a:xfrm>
          <a:prstGeom prst="rect">
            <a:avLst/>
          </a:prstGeom>
        </p:spPr>
      </p:pic>
      <p:sp>
        <p:nvSpPr>
          <p:cNvPr id="10" name="文本框 9">
            <a:extLst>
              <a:ext uri="{FF2B5EF4-FFF2-40B4-BE49-F238E27FC236}">
                <a16:creationId xmlns:a16="http://schemas.microsoft.com/office/drawing/2014/main" id="{614B4563-00A6-9342-8641-08B2685B7EAC}"/>
              </a:ext>
            </a:extLst>
          </p:cNvPr>
          <p:cNvSpPr txBox="1"/>
          <p:nvPr/>
        </p:nvSpPr>
        <p:spPr>
          <a:xfrm>
            <a:off x="251520" y="2033398"/>
            <a:ext cx="8784976" cy="369332"/>
          </a:xfrm>
          <a:prstGeom prst="rect">
            <a:avLst/>
          </a:prstGeom>
          <a:noFill/>
        </p:spPr>
        <p:txBody>
          <a:bodyPr wrap="square">
            <a:spAutoFit/>
          </a:bodyPr>
          <a:lstStyle/>
          <a:p>
            <a:r>
              <a:rPr lang="zh-CN" altLang="en-US" b="1" dirty="0">
                <a:latin typeface="Times New Roman" panose="02020603050405020304" pitchFamily="18" charset="0"/>
                <a:ea typeface="SimSun" panose="02010600030101010101" pitchFamily="2" charset="-122"/>
                <a:cs typeface="Times New Roman" panose="02020603050405020304" pitchFamily="18" charset="0"/>
              </a:rPr>
              <a:t>应用</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L2 </a:t>
            </a:r>
            <a:r>
              <a:rPr lang="zh-CN" altLang="en-US" dirty="0">
                <a:latin typeface="Times New Roman" panose="02020603050405020304" pitchFamily="18" charset="0"/>
                <a:cs typeface="Times New Roman" panose="02020603050405020304" pitchFamily="18" charset="0"/>
              </a:rPr>
              <a:t>范数常用于</a:t>
            </a:r>
            <a:r>
              <a:rPr lang="zh-CN" altLang="en-US" dirty="0"/>
              <a:t>机器学习中的误差函数，如最小二乘法，优化算法中也广泛使用。</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93B9D1B0-48DA-FE4E-BE31-DD30A6D663F8}"/>
              </a:ext>
            </a:extLst>
          </p:cNvPr>
          <p:cNvSpPr txBox="1"/>
          <p:nvPr/>
        </p:nvSpPr>
        <p:spPr>
          <a:xfrm>
            <a:off x="251520" y="2550130"/>
            <a:ext cx="8640960" cy="923330"/>
          </a:xfrm>
          <a:prstGeom prst="rect">
            <a:avLst/>
          </a:prstGeom>
          <a:noFill/>
        </p:spPr>
        <p:txBody>
          <a:bodyPr wrap="square">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举例：</a:t>
            </a:r>
            <a:r>
              <a:rPr lang="zh-CN" altLang="en-US" dirty="0">
                <a:latin typeface="Times New Roman" panose="02020603050405020304" pitchFamily="18" charset="0"/>
                <a:cs typeface="Times New Roman" panose="02020603050405020304" pitchFamily="18" charset="0"/>
              </a:rPr>
              <a:t>岭回归（</a:t>
            </a:r>
            <a:r>
              <a:rPr lang="en" altLang="zh-CN" dirty="0">
                <a:latin typeface="Times New Roman" panose="02020603050405020304" pitchFamily="18" charset="0"/>
                <a:cs typeface="Times New Roman" panose="02020603050405020304" pitchFamily="18" charset="0"/>
              </a:rPr>
              <a:t>Ridge Regression</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是一种线性回归模型，它在损失函数中引入了 </a:t>
            </a:r>
            <a:r>
              <a:rPr lang="en" altLang="zh-CN" b="1" dirty="0">
                <a:latin typeface="Times New Roman" panose="02020603050405020304" pitchFamily="18" charset="0"/>
                <a:cs typeface="Times New Roman" panose="02020603050405020304" pitchFamily="18" charset="0"/>
              </a:rPr>
              <a:t>L2 </a:t>
            </a:r>
            <a:r>
              <a:rPr lang="zh-CN" altLang="en-US" b="1" dirty="0">
                <a:latin typeface="Times New Roman" panose="02020603050405020304" pitchFamily="18" charset="0"/>
                <a:cs typeface="Times New Roman" panose="02020603050405020304" pitchFamily="18" charset="0"/>
              </a:rPr>
              <a:t>范数</a:t>
            </a:r>
            <a:r>
              <a:rPr lang="zh-CN" altLang="en-US" dirty="0">
                <a:latin typeface="Times New Roman" panose="02020603050405020304" pitchFamily="18" charset="0"/>
                <a:cs typeface="Times New Roman" panose="02020603050405020304" pitchFamily="18" charset="0"/>
              </a:rPr>
              <a:t> 的正则化项，目的是解决多重共线性问题（即特征间高度相关）以及降低模型的过拟合风险。</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79CA9432-1B10-1F4D-B7AB-F66CED17EC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9592" y="3494853"/>
            <a:ext cx="4397491" cy="816677"/>
          </a:xfrm>
          <a:prstGeom prst="rect">
            <a:avLst/>
          </a:prstGeom>
        </p:spPr>
      </p:pic>
      <p:pic>
        <p:nvPicPr>
          <p:cNvPr id="4" name="图片 3">
            <a:extLst>
              <a:ext uri="{FF2B5EF4-FFF2-40B4-BE49-F238E27FC236}">
                <a16:creationId xmlns:a16="http://schemas.microsoft.com/office/drawing/2014/main" id="{F569A6B7-DC8E-FB4C-B6A9-CC20973D4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144" y="3566150"/>
            <a:ext cx="2730500" cy="558800"/>
          </a:xfrm>
          <a:prstGeom prst="rect">
            <a:avLst/>
          </a:prstGeom>
        </p:spPr>
      </p:pic>
      <p:sp>
        <p:nvSpPr>
          <p:cNvPr id="11" name="文本框 10">
            <a:extLst>
              <a:ext uri="{FF2B5EF4-FFF2-40B4-BE49-F238E27FC236}">
                <a16:creationId xmlns:a16="http://schemas.microsoft.com/office/drawing/2014/main" id="{9B81BEDA-77BE-E94B-997F-6509A68BF0F5}"/>
              </a:ext>
            </a:extLst>
          </p:cNvPr>
          <p:cNvSpPr txBox="1"/>
          <p:nvPr/>
        </p:nvSpPr>
        <p:spPr>
          <a:xfrm>
            <a:off x="251520" y="4404220"/>
            <a:ext cx="8424936" cy="646331"/>
          </a:xfrm>
          <a:prstGeom prst="rect">
            <a:avLst/>
          </a:prstGeom>
          <a:noFill/>
        </p:spPr>
        <p:txBody>
          <a:bodyPr wrap="square">
            <a:spAutoFit/>
          </a:bodyPr>
          <a:lstStyle/>
          <a:p>
            <a:r>
              <a:rPr lang="zh-CN" altLang="en-US" dirty="0"/>
              <a:t>增强了矩阵           的稳定性，即使其</a:t>
            </a:r>
            <a:r>
              <a:rPr lang="zh-CN" altLang="en-US" dirty="0">
                <a:solidFill>
                  <a:srgbClr val="E03E36"/>
                </a:solidFill>
              </a:rPr>
              <a:t>条件数很大</a:t>
            </a:r>
            <a:r>
              <a:rPr lang="zh-CN" altLang="en-US" dirty="0"/>
              <a:t>或接近奇异时，仍然可以得到稳定的解。</a:t>
            </a:r>
          </a:p>
        </p:txBody>
      </p:sp>
      <p:pic>
        <p:nvPicPr>
          <p:cNvPr id="9" name="图片 8">
            <a:extLst>
              <a:ext uri="{FF2B5EF4-FFF2-40B4-BE49-F238E27FC236}">
                <a16:creationId xmlns:a16="http://schemas.microsoft.com/office/drawing/2014/main" id="{2AF6319D-EDF7-1646-805C-C4577DE6AB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5656" y="4370664"/>
            <a:ext cx="596900" cy="381000"/>
          </a:xfrm>
          <a:prstGeom prst="rect">
            <a:avLst/>
          </a:prstGeom>
        </p:spPr>
      </p:pic>
    </p:spTree>
    <p:extLst>
      <p:ext uri="{BB962C8B-B14F-4D97-AF65-F5344CB8AC3E}">
        <p14:creationId xmlns:p14="http://schemas.microsoft.com/office/powerpoint/2010/main" val="1548534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矩阵的条件数</a:t>
            </a:r>
          </a:p>
        </p:txBody>
      </p:sp>
      <p:pic>
        <p:nvPicPr>
          <p:cNvPr id="4" name="图片 3">
            <a:extLst>
              <a:ext uri="{FF2B5EF4-FFF2-40B4-BE49-F238E27FC236}">
                <a16:creationId xmlns:a16="http://schemas.microsoft.com/office/drawing/2014/main" id="{8C373D66-3177-EB4E-93EA-D9F40C14C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972679"/>
            <a:ext cx="2088232" cy="1167187"/>
          </a:xfrm>
          <a:prstGeom prst="rect">
            <a:avLst/>
          </a:prstGeom>
        </p:spPr>
      </p:pic>
      <p:pic>
        <p:nvPicPr>
          <p:cNvPr id="7" name="图片 6">
            <a:extLst>
              <a:ext uri="{FF2B5EF4-FFF2-40B4-BE49-F238E27FC236}">
                <a16:creationId xmlns:a16="http://schemas.microsoft.com/office/drawing/2014/main" id="{FE01D86F-289B-714F-8E55-B3B173B14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592825"/>
            <a:ext cx="1988825" cy="1167187"/>
          </a:xfrm>
          <a:prstGeom prst="rect">
            <a:avLst/>
          </a:prstGeom>
        </p:spPr>
      </p:pic>
      <p:pic>
        <p:nvPicPr>
          <p:cNvPr id="9" name="图片 8">
            <a:extLst>
              <a:ext uri="{FF2B5EF4-FFF2-40B4-BE49-F238E27FC236}">
                <a16:creationId xmlns:a16="http://schemas.microsoft.com/office/drawing/2014/main" id="{A4B02D25-6129-D648-A00C-FA6904BF0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4" y="2335573"/>
            <a:ext cx="2016224" cy="1061545"/>
          </a:xfrm>
          <a:prstGeom prst="rect">
            <a:avLst/>
          </a:prstGeom>
        </p:spPr>
      </p:pic>
      <p:pic>
        <p:nvPicPr>
          <p:cNvPr id="11" name="图片 10">
            <a:extLst>
              <a:ext uri="{FF2B5EF4-FFF2-40B4-BE49-F238E27FC236}">
                <a16:creationId xmlns:a16="http://schemas.microsoft.com/office/drawing/2014/main" id="{3415E7BD-7D39-C84D-AD04-EF2238A3F1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6905" y="825174"/>
            <a:ext cx="1512170" cy="1260142"/>
          </a:xfrm>
          <a:prstGeom prst="rect">
            <a:avLst/>
          </a:prstGeom>
        </p:spPr>
      </p:pic>
      <p:pic>
        <p:nvPicPr>
          <p:cNvPr id="13" name="图片 12">
            <a:extLst>
              <a:ext uri="{FF2B5EF4-FFF2-40B4-BE49-F238E27FC236}">
                <a16:creationId xmlns:a16="http://schemas.microsoft.com/office/drawing/2014/main" id="{28856699-A5A0-AB4F-964D-E6F8B03A7A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6090" y="2186674"/>
            <a:ext cx="1793800" cy="1266711"/>
          </a:xfrm>
          <a:prstGeom prst="rect">
            <a:avLst/>
          </a:prstGeom>
        </p:spPr>
      </p:pic>
      <p:pic>
        <p:nvPicPr>
          <p:cNvPr id="15" name="图片 14">
            <a:extLst>
              <a:ext uri="{FF2B5EF4-FFF2-40B4-BE49-F238E27FC236}">
                <a16:creationId xmlns:a16="http://schemas.microsoft.com/office/drawing/2014/main" id="{B607F625-8765-D74B-BD70-34D46519AF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8102" y="3554743"/>
            <a:ext cx="2049777" cy="1205269"/>
          </a:xfrm>
          <a:prstGeom prst="rect">
            <a:avLst/>
          </a:prstGeom>
        </p:spPr>
      </p:pic>
    </p:spTree>
    <p:extLst>
      <p:ext uri="{BB962C8B-B14F-4D97-AF65-F5344CB8AC3E}">
        <p14:creationId xmlns:p14="http://schemas.microsoft.com/office/powerpoint/2010/main" val="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矩阵的条件数</a:t>
            </a:r>
          </a:p>
        </p:txBody>
      </p:sp>
      <p:sp>
        <p:nvSpPr>
          <p:cNvPr id="14" name="文本框 13">
            <a:extLst>
              <a:ext uri="{FF2B5EF4-FFF2-40B4-BE49-F238E27FC236}">
                <a16:creationId xmlns:a16="http://schemas.microsoft.com/office/drawing/2014/main" id="{06047B75-C160-9B45-9A4C-AD3241B7F776}"/>
              </a:ext>
            </a:extLst>
          </p:cNvPr>
          <p:cNvSpPr txBox="1"/>
          <p:nvPr/>
        </p:nvSpPr>
        <p:spPr>
          <a:xfrm>
            <a:off x="323528" y="843379"/>
            <a:ext cx="8424936" cy="1200329"/>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矩阵的条件数（</a:t>
            </a:r>
            <a:r>
              <a:rPr lang="en-US" altLang="zh-CN" sz="1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condition</a:t>
            </a:r>
            <a:r>
              <a:rPr lang="zh-CN" altLang="en-US" sz="1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8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number</a:t>
            </a:r>
            <a:r>
              <a:rPr lang="zh-CN" altLang="en-US" b="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衡量的是矩阵的数值稳定性，它反映了在求解线性方程组或进行矩阵运算时，</a:t>
            </a:r>
            <a:r>
              <a:rPr lang="zh-CN" altLang="en-US" dirty="0">
                <a:solidFill>
                  <a:srgbClr val="E03E36"/>
                </a:solidFill>
                <a:latin typeface="Times New Roman" panose="02020603050405020304" pitchFamily="18" charset="0"/>
                <a:cs typeface="Times New Roman" panose="02020603050405020304" pitchFamily="18" charset="0"/>
              </a:rPr>
              <a:t>误差</a:t>
            </a:r>
            <a:r>
              <a:rPr lang="zh-CN" altLang="en-US" dirty="0">
                <a:latin typeface="Times New Roman" panose="02020603050405020304" pitchFamily="18" charset="0"/>
                <a:cs typeface="Times New Roman" panose="02020603050405020304" pitchFamily="18" charset="0"/>
              </a:rPr>
              <a:t>如何从</a:t>
            </a:r>
            <a:r>
              <a:rPr lang="zh-CN" altLang="en-US" dirty="0">
                <a:solidFill>
                  <a:srgbClr val="E03E36"/>
                </a:solidFill>
                <a:latin typeface="Times New Roman" panose="02020603050405020304" pitchFamily="18" charset="0"/>
                <a:cs typeface="Times New Roman" panose="02020603050405020304" pitchFamily="18" charset="0"/>
              </a:rPr>
              <a:t>输入传播到输出</a:t>
            </a:r>
            <a:r>
              <a:rPr lang="zh-CN" altLang="en-US" dirty="0">
                <a:latin typeface="Times New Roman" panose="02020603050405020304" pitchFamily="18" charset="0"/>
                <a:cs typeface="Times New Roman" panose="02020603050405020304" pitchFamily="18" charset="0"/>
              </a:rPr>
              <a:t>。矩阵的条件数</a:t>
            </a:r>
            <a:r>
              <a:rPr lang="zh-CN" altLang="en-US" dirty="0">
                <a:solidFill>
                  <a:srgbClr val="E03E36"/>
                </a:solidFill>
                <a:latin typeface="Times New Roman" panose="02020603050405020304" pitchFamily="18" charset="0"/>
                <a:cs typeface="Times New Roman" panose="02020603050405020304" pitchFamily="18" charset="0"/>
              </a:rPr>
              <a:t>越大</a:t>
            </a:r>
            <a:r>
              <a:rPr lang="zh-CN" altLang="en-US" dirty="0">
                <a:latin typeface="Times New Roman" panose="02020603050405020304" pitchFamily="18" charset="0"/>
                <a:cs typeface="Times New Roman" panose="02020603050405020304" pitchFamily="18" charset="0"/>
              </a:rPr>
              <a:t>，说明矩阵越接近</a:t>
            </a:r>
            <a:r>
              <a:rPr lang="zh-CN" altLang="en-US" dirty="0">
                <a:solidFill>
                  <a:srgbClr val="E03E36"/>
                </a:solidFill>
                <a:latin typeface="Times New Roman" panose="02020603050405020304" pitchFamily="18" charset="0"/>
                <a:cs typeface="Times New Roman" panose="02020603050405020304" pitchFamily="18" charset="0"/>
              </a:rPr>
              <a:t>奇异矩阵</a:t>
            </a:r>
            <a:r>
              <a:rPr lang="zh-CN" altLang="en-US" dirty="0">
                <a:latin typeface="Times New Roman" panose="02020603050405020304" pitchFamily="18" charset="0"/>
                <a:cs typeface="Times New Roman" panose="02020603050405020304" pitchFamily="18" charset="0"/>
              </a:rPr>
              <a:t>，数值求解的结果可能会非常</a:t>
            </a:r>
            <a:r>
              <a:rPr lang="zh-CN" altLang="en-US" dirty="0">
                <a:solidFill>
                  <a:srgbClr val="E03E36"/>
                </a:solidFill>
                <a:latin typeface="Times New Roman" panose="02020603050405020304" pitchFamily="18" charset="0"/>
                <a:cs typeface="Times New Roman" panose="02020603050405020304" pitchFamily="18" charset="0"/>
              </a:rPr>
              <a:t>不稳定</a:t>
            </a:r>
            <a:r>
              <a:rPr lang="zh-CN" altLang="en-US" dirty="0">
                <a:latin typeface="Times New Roman" panose="02020603050405020304" pitchFamily="18" charset="0"/>
                <a:cs typeface="Times New Roman" panose="02020603050405020304" pitchFamily="18" charset="0"/>
              </a:rPr>
              <a:t>；而条件数越接近 </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，则矩阵的数值求解越稳定。</a:t>
            </a:r>
          </a:p>
        </p:txBody>
      </p:sp>
      <p:pic>
        <p:nvPicPr>
          <p:cNvPr id="8" name="图片 7">
            <a:extLst>
              <a:ext uri="{FF2B5EF4-FFF2-40B4-BE49-F238E27FC236}">
                <a16:creationId xmlns:a16="http://schemas.microsoft.com/office/drawing/2014/main" id="{372CA782-60C9-2140-AD8A-BD0C2A96E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360" y="2043708"/>
            <a:ext cx="6269280" cy="2934371"/>
          </a:xfrm>
          <a:prstGeom prst="rect">
            <a:avLst/>
          </a:prstGeom>
        </p:spPr>
      </p:pic>
    </p:spTree>
    <p:extLst>
      <p:ext uri="{BB962C8B-B14F-4D97-AF65-F5344CB8AC3E}">
        <p14:creationId xmlns:p14="http://schemas.microsoft.com/office/powerpoint/2010/main" val="25314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69674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主成分分析推导过程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12E25591-CBB2-C54A-A466-DD3E4F2F9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700" y="1084070"/>
            <a:ext cx="5400600" cy="1483105"/>
          </a:xfrm>
          <a:prstGeom prst="rect">
            <a:avLst/>
          </a:prstGeom>
        </p:spPr>
      </p:pic>
      <p:pic>
        <p:nvPicPr>
          <p:cNvPr id="7" name="图片 6">
            <a:extLst>
              <a:ext uri="{FF2B5EF4-FFF2-40B4-BE49-F238E27FC236}">
                <a16:creationId xmlns:a16="http://schemas.microsoft.com/office/drawing/2014/main" id="{D748CCA7-4127-0F4D-BF6E-96E4B5563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700" y="2896531"/>
            <a:ext cx="4818623" cy="2005589"/>
          </a:xfrm>
          <a:prstGeom prst="rect">
            <a:avLst/>
          </a:prstGeom>
        </p:spPr>
      </p:pic>
    </p:spTree>
    <p:extLst>
      <p:ext uri="{BB962C8B-B14F-4D97-AF65-F5344CB8AC3E}">
        <p14:creationId xmlns:p14="http://schemas.microsoft.com/office/powerpoint/2010/main" val="54486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矩阵的条件数</a:t>
            </a:r>
          </a:p>
        </p:txBody>
      </p:sp>
      <p:pic>
        <p:nvPicPr>
          <p:cNvPr id="4" name="图片 3">
            <a:extLst>
              <a:ext uri="{FF2B5EF4-FFF2-40B4-BE49-F238E27FC236}">
                <a16:creationId xmlns:a16="http://schemas.microsoft.com/office/drawing/2014/main" id="{8C373D66-3177-EB4E-93EA-D9F40C14C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93" y="972679"/>
            <a:ext cx="2088232" cy="1167187"/>
          </a:xfrm>
          <a:prstGeom prst="rect">
            <a:avLst/>
          </a:prstGeom>
        </p:spPr>
      </p:pic>
      <p:pic>
        <p:nvPicPr>
          <p:cNvPr id="7" name="图片 6">
            <a:extLst>
              <a:ext uri="{FF2B5EF4-FFF2-40B4-BE49-F238E27FC236}">
                <a16:creationId xmlns:a16="http://schemas.microsoft.com/office/drawing/2014/main" id="{FE01D86F-289B-714F-8E55-B3B173B14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93" y="2139866"/>
            <a:ext cx="1988825" cy="1167187"/>
          </a:xfrm>
          <a:prstGeom prst="rect">
            <a:avLst/>
          </a:prstGeom>
        </p:spPr>
      </p:pic>
      <p:pic>
        <p:nvPicPr>
          <p:cNvPr id="9" name="图片 8">
            <a:extLst>
              <a:ext uri="{FF2B5EF4-FFF2-40B4-BE49-F238E27FC236}">
                <a16:creationId xmlns:a16="http://schemas.microsoft.com/office/drawing/2014/main" id="{A4B02D25-6129-D648-A00C-FA6904BF0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3554743"/>
            <a:ext cx="2016224" cy="1061545"/>
          </a:xfrm>
          <a:prstGeom prst="rect">
            <a:avLst/>
          </a:prstGeom>
        </p:spPr>
      </p:pic>
      <p:pic>
        <p:nvPicPr>
          <p:cNvPr id="11" name="图片 10">
            <a:extLst>
              <a:ext uri="{FF2B5EF4-FFF2-40B4-BE49-F238E27FC236}">
                <a16:creationId xmlns:a16="http://schemas.microsoft.com/office/drawing/2014/main" id="{3415E7BD-7D39-C84D-AD04-EF2238A3F1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7230" y="926201"/>
            <a:ext cx="1512170" cy="1260142"/>
          </a:xfrm>
          <a:prstGeom prst="rect">
            <a:avLst/>
          </a:prstGeom>
        </p:spPr>
      </p:pic>
      <p:pic>
        <p:nvPicPr>
          <p:cNvPr id="13" name="图片 12">
            <a:extLst>
              <a:ext uri="{FF2B5EF4-FFF2-40B4-BE49-F238E27FC236}">
                <a16:creationId xmlns:a16="http://schemas.microsoft.com/office/drawing/2014/main" id="{28856699-A5A0-AB4F-964D-E6F8B03A7A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6415" y="2287701"/>
            <a:ext cx="1793800" cy="1266711"/>
          </a:xfrm>
          <a:prstGeom prst="rect">
            <a:avLst/>
          </a:prstGeom>
        </p:spPr>
      </p:pic>
      <p:pic>
        <p:nvPicPr>
          <p:cNvPr id="15" name="图片 14">
            <a:extLst>
              <a:ext uri="{FF2B5EF4-FFF2-40B4-BE49-F238E27FC236}">
                <a16:creationId xmlns:a16="http://schemas.microsoft.com/office/drawing/2014/main" id="{B607F625-8765-D74B-BD70-34D46519AF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8427" y="3655770"/>
            <a:ext cx="2049777" cy="1205269"/>
          </a:xfrm>
          <a:prstGeom prst="rect">
            <a:avLst/>
          </a:prstGeom>
        </p:spPr>
      </p:pic>
      <p:sp>
        <p:nvSpPr>
          <p:cNvPr id="10" name="文本框 9">
            <a:extLst>
              <a:ext uri="{FF2B5EF4-FFF2-40B4-BE49-F238E27FC236}">
                <a16:creationId xmlns:a16="http://schemas.microsoft.com/office/drawing/2014/main" id="{57B448D3-CE3A-9E4D-BE53-4A7149579CE2}"/>
              </a:ext>
            </a:extLst>
          </p:cNvPr>
          <p:cNvSpPr txBox="1"/>
          <p:nvPr/>
        </p:nvSpPr>
        <p:spPr>
          <a:xfrm>
            <a:off x="3203848" y="60322"/>
            <a:ext cx="3798168" cy="646331"/>
          </a:xfrm>
          <a:prstGeom prst="rect">
            <a:avLst/>
          </a:prstGeom>
          <a:noFill/>
        </p:spPr>
        <p:txBody>
          <a:bodyPr wrap="square">
            <a:spAutoFit/>
          </a:bodyPr>
          <a:lstStyle/>
          <a:p>
            <a:r>
              <a:rPr lang="en" altLang="zh-CN" sz="600" b="0" dirty="0">
                <a:solidFill>
                  <a:srgbClr val="000000"/>
                </a:solidFill>
                <a:effectLst/>
                <a:latin typeface="Menlo" panose="020B0609030804020204" pitchFamily="49" charset="0"/>
              </a:rPr>
              <a:t>A = </a:t>
            </a:r>
            <a:r>
              <a:rPr lang="en" altLang="zh-CN" sz="600" b="0" dirty="0" err="1">
                <a:solidFill>
                  <a:srgbClr val="000000"/>
                </a:solidFill>
                <a:effectLst/>
                <a:latin typeface="Menlo" panose="020B0609030804020204" pitchFamily="49" charset="0"/>
              </a:rPr>
              <a:t>np.array</a:t>
            </a:r>
            <a:r>
              <a:rPr lang="en" altLang="zh-CN" sz="600" b="0" dirty="0">
                <a:solidFill>
                  <a:srgbClr val="000000"/>
                </a:solidFill>
                <a:effectLst/>
                <a:latin typeface="Menlo" panose="020B0609030804020204" pitchFamily="49" charset="0"/>
              </a:rPr>
              <a:t>([[</a:t>
            </a:r>
            <a:r>
              <a:rPr lang="en" altLang="zh-CN" sz="600" b="0" dirty="0">
                <a:solidFill>
                  <a:srgbClr val="098658"/>
                </a:solidFill>
                <a:effectLst/>
                <a:latin typeface="Menlo" panose="020B0609030804020204" pitchFamily="49" charset="0"/>
              </a:rPr>
              <a:t>1</a:t>
            </a:r>
            <a:r>
              <a:rPr lang="en" altLang="zh-CN" sz="600" b="0" dirty="0">
                <a:solidFill>
                  <a:srgbClr val="000000"/>
                </a:solidFill>
                <a:effectLst/>
                <a:latin typeface="Menlo" panose="020B0609030804020204" pitchFamily="49" charset="0"/>
              </a:rPr>
              <a:t>, </a:t>
            </a:r>
            <a:r>
              <a:rPr lang="en" altLang="zh-CN" sz="600" b="0" dirty="0">
                <a:solidFill>
                  <a:srgbClr val="098658"/>
                </a:solidFill>
                <a:effectLst/>
                <a:latin typeface="Menlo" panose="020B0609030804020204" pitchFamily="49" charset="0"/>
              </a:rPr>
              <a:t>2</a:t>
            </a:r>
            <a:r>
              <a:rPr lang="en" altLang="zh-CN" sz="600" b="0" dirty="0">
                <a:solidFill>
                  <a:srgbClr val="000000"/>
                </a:solidFill>
                <a:effectLst/>
                <a:latin typeface="Menlo" panose="020B0609030804020204" pitchFamily="49" charset="0"/>
              </a:rPr>
              <a:t>], [</a:t>
            </a:r>
            <a:r>
              <a:rPr lang="en" altLang="zh-CN" sz="600" dirty="0">
                <a:solidFill>
                  <a:srgbClr val="098658"/>
                </a:solidFill>
                <a:latin typeface="Menlo" panose="020B0609030804020204" pitchFamily="49" charset="0"/>
              </a:rPr>
              <a:t>2</a:t>
            </a:r>
            <a:r>
              <a:rPr lang="en" altLang="zh-CN" sz="600" b="0" dirty="0">
                <a:solidFill>
                  <a:srgbClr val="000000"/>
                </a:solidFill>
                <a:effectLst/>
                <a:latin typeface="Menlo" panose="020B0609030804020204" pitchFamily="49" charset="0"/>
              </a:rPr>
              <a:t>, </a:t>
            </a:r>
            <a:r>
              <a:rPr lang="en" altLang="zh-CN" sz="600" b="0" dirty="0">
                <a:solidFill>
                  <a:srgbClr val="098658"/>
                </a:solidFill>
                <a:effectLst/>
                <a:latin typeface="Menlo" panose="020B0609030804020204" pitchFamily="49" charset="0"/>
              </a:rPr>
              <a:t>3.999</a:t>
            </a:r>
            <a:r>
              <a:rPr lang="en" altLang="zh-CN" sz="600" b="0" dirty="0">
                <a:solidFill>
                  <a:srgbClr val="000000"/>
                </a:solidFill>
                <a:effectLst/>
                <a:latin typeface="Menlo" panose="020B0609030804020204" pitchFamily="49" charset="0"/>
              </a:rPr>
              <a:t>]])</a:t>
            </a:r>
          </a:p>
          <a:p>
            <a:br>
              <a:rPr lang="en" altLang="zh-CN" sz="600" b="0" dirty="0">
                <a:solidFill>
                  <a:srgbClr val="000000"/>
                </a:solidFill>
                <a:effectLst/>
                <a:latin typeface="Menlo" panose="020B0609030804020204" pitchFamily="49" charset="0"/>
              </a:rPr>
            </a:br>
            <a:r>
              <a:rPr lang="en" altLang="zh-CN" sz="600" b="0" dirty="0">
                <a:solidFill>
                  <a:srgbClr val="008000"/>
                </a:solidFill>
                <a:effectLst/>
                <a:latin typeface="Menlo" panose="020B0609030804020204" pitchFamily="49" charset="0"/>
              </a:rPr>
              <a:t># </a:t>
            </a:r>
            <a:r>
              <a:rPr lang="zh-CN" altLang="en-US" sz="600" b="0" dirty="0">
                <a:solidFill>
                  <a:srgbClr val="008000"/>
                </a:solidFill>
                <a:effectLst/>
                <a:latin typeface="Menlo" panose="020B0609030804020204" pitchFamily="49" charset="0"/>
              </a:rPr>
              <a:t>计算矩阵的条件数（基于</a:t>
            </a:r>
            <a:r>
              <a:rPr lang="en" altLang="zh-CN" sz="600" b="0" dirty="0">
                <a:solidFill>
                  <a:srgbClr val="008000"/>
                </a:solidFill>
                <a:effectLst/>
                <a:latin typeface="Menlo" panose="020B0609030804020204" pitchFamily="49" charset="0"/>
              </a:rPr>
              <a:t>L2</a:t>
            </a:r>
            <a:r>
              <a:rPr lang="zh-CN" altLang="en-US" sz="600" b="0" dirty="0">
                <a:solidFill>
                  <a:srgbClr val="008000"/>
                </a:solidFill>
                <a:effectLst/>
                <a:latin typeface="Menlo" panose="020B0609030804020204" pitchFamily="49" charset="0"/>
              </a:rPr>
              <a:t>范数，即谱范数）</a:t>
            </a:r>
            <a:endParaRPr lang="zh-CN" altLang="en-US" sz="600" b="0" dirty="0">
              <a:solidFill>
                <a:srgbClr val="000000"/>
              </a:solidFill>
              <a:effectLst/>
              <a:latin typeface="Menlo" panose="020B0609030804020204" pitchFamily="49" charset="0"/>
            </a:endParaRPr>
          </a:p>
          <a:p>
            <a:r>
              <a:rPr lang="en" altLang="zh-CN" sz="600" b="0" dirty="0" err="1">
                <a:solidFill>
                  <a:srgbClr val="000000"/>
                </a:solidFill>
                <a:effectLst/>
                <a:latin typeface="Menlo" panose="020B0609030804020204" pitchFamily="49" charset="0"/>
              </a:rPr>
              <a:t>cond_number</a:t>
            </a:r>
            <a:r>
              <a:rPr lang="en" altLang="zh-CN" sz="600" b="0" dirty="0">
                <a:solidFill>
                  <a:srgbClr val="000000"/>
                </a:solidFill>
                <a:effectLst/>
                <a:latin typeface="Menlo" panose="020B0609030804020204" pitchFamily="49" charset="0"/>
              </a:rPr>
              <a:t> = </a:t>
            </a:r>
            <a:r>
              <a:rPr lang="en" altLang="zh-CN" sz="600" b="0" dirty="0" err="1">
                <a:solidFill>
                  <a:srgbClr val="000000"/>
                </a:solidFill>
                <a:effectLst/>
                <a:latin typeface="Menlo" panose="020B0609030804020204" pitchFamily="49" charset="0"/>
              </a:rPr>
              <a:t>np.linalg.cond</a:t>
            </a:r>
            <a:r>
              <a:rPr lang="en" altLang="zh-CN" sz="600" b="0" dirty="0">
                <a:solidFill>
                  <a:srgbClr val="000000"/>
                </a:solidFill>
                <a:effectLst/>
                <a:latin typeface="Menlo" panose="020B0609030804020204" pitchFamily="49" charset="0"/>
              </a:rPr>
              <a:t>(A)</a:t>
            </a:r>
          </a:p>
          <a:p>
            <a:br>
              <a:rPr lang="en" altLang="zh-CN" sz="600" b="0" dirty="0">
                <a:solidFill>
                  <a:srgbClr val="000000"/>
                </a:solidFill>
                <a:effectLst/>
                <a:latin typeface="Menlo" panose="020B0609030804020204" pitchFamily="49" charset="0"/>
              </a:rPr>
            </a:br>
            <a:r>
              <a:rPr lang="en" altLang="zh-CN" sz="600" b="0" dirty="0">
                <a:solidFill>
                  <a:srgbClr val="000000"/>
                </a:solidFill>
                <a:effectLst/>
                <a:latin typeface="Menlo" panose="020B0609030804020204" pitchFamily="49" charset="0"/>
              </a:rPr>
              <a:t>print(</a:t>
            </a:r>
            <a:r>
              <a:rPr lang="en" altLang="zh-CN" sz="600" b="0" dirty="0">
                <a:solidFill>
                  <a:srgbClr val="0000FF"/>
                </a:solidFill>
                <a:effectLst/>
                <a:latin typeface="Menlo" panose="020B0609030804020204" pitchFamily="49" charset="0"/>
              </a:rPr>
              <a:t>f</a:t>
            </a:r>
            <a:r>
              <a:rPr lang="en" altLang="zh-CN" sz="600" b="0" dirty="0">
                <a:solidFill>
                  <a:srgbClr val="A31515"/>
                </a:solidFill>
                <a:effectLst/>
                <a:latin typeface="Menlo" panose="020B0609030804020204" pitchFamily="49" charset="0"/>
              </a:rPr>
              <a:t>"</a:t>
            </a:r>
            <a:r>
              <a:rPr lang="zh-CN" altLang="en-US" sz="600" b="0" dirty="0">
                <a:solidFill>
                  <a:srgbClr val="A31515"/>
                </a:solidFill>
                <a:effectLst/>
                <a:latin typeface="Menlo" panose="020B0609030804020204" pitchFamily="49" charset="0"/>
              </a:rPr>
              <a:t>矩阵的条件数</a:t>
            </a:r>
            <a:r>
              <a:rPr lang="en-US" altLang="zh-CN" sz="600" b="0" dirty="0">
                <a:solidFill>
                  <a:srgbClr val="A31515"/>
                </a:solidFill>
                <a:effectLst/>
                <a:latin typeface="Menlo" panose="020B0609030804020204" pitchFamily="49" charset="0"/>
              </a:rPr>
              <a:t>: </a:t>
            </a:r>
            <a:r>
              <a:rPr lang="en-US" altLang="zh-CN" sz="600" b="0" dirty="0">
                <a:solidFill>
                  <a:srgbClr val="000000"/>
                </a:solidFill>
                <a:effectLst/>
                <a:latin typeface="Menlo" panose="020B0609030804020204" pitchFamily="49" charset="0"/>
              </a:rPr>
              <a:t>{</a:t>
            </a:r>
            <a:r>
              <a:rPr lang="en" altLang="zh-CN" sz="600" b="0" dirty="0" err="1">
                <a:solidFill>
                  <a:srgbClr val="000000"/>
                </a:solidFill>
                <a:effectLst/>
                <a:latin typeface="Menlo" panose="020B0609030804020204" pitchFamily="49" charset="0"/>
              </a:rPr>
              <a:t>cond_number</a:t>
            </a:r>
            <a:r>
              <a:rPr lang="en" altLang="zh-CN" sz="600" b="0" dirty="0">
                <a:solidFill>
                  <a:srgbClr val="000000"/>
                </a:solidFill>
                <a:effectLst/>
                <a:latin typeface="Menlo" panose="020B0609030804020204" pitchFamily="49" charset="0"/>
              </a:rPr>
              <a:t>}</a:t>
            </a:r>
            <a:r>
              <a:rPr lang="en" altLang="zh-CN" sz="600" b="0" dirty="0">
                <a:solidFill>
                  <a:srgbClr val="A31515"/>
                </a:solidFill>
                <a:effectLst/>
                <a:latin typeface="Menlo" panose="020B0609030804020204" pitchFamily="49" charset="0"/>
              </a:rPr>
              <a:t>"</a:t>
            </a:r>
            <a:r>
              <a:rPr lang="en" altLang="zh-CN" sz="600" b="0" dirty="0">
                <a:solidFill>
                  <a:srgbClr val="000000"/>
                </a:solidFill>
                <a:effectLst/>
                <a:latin typeface="Menlo" panose="020B0609030804020204" pitchFamily="49" charset="0"/>
              </a:rPr>
              <a:t>)</a:t>
            </a:r>
          </a:p>
        </p:txBody>
      </p:sp>
      <p:sp>
        <p:nvSpPr>
          <p:cNvPr id="12" name="文本框 11">
            <a:extLst>
              <a:ext uri="{FF2B5EF4-FFF2-40B4-BE49-F238E27FC236}">
                <a16:creationId xmlns:a16="http://schemas.microsoft.com/office/drawing/2014/main" id="{6B27E1BE-B9F8-0342-A506-F50C4C9B12C5}"/>
              </a:ext>
            </a:extLst>
          </p:cNvPr>
          <p:cNvSpPr txBox="1"/>
          <p:nvPr/>
        </p:nvSpPr>
        <p:spPr>
          <a:xfrm>
            <a:off x="2509025" y="1100415"/>
            <a:ext cx="2031629" cy="230832"/>
          </a:xfrm>
          <a:prstGeom prst="rect">
            <a:avLst/>
          </a:prstGeom>
          <a:noFill/>
        </p:spPr>
        <p:txBody>
          <a:bodyPr wrap="square">
            <a:spAutoFit/>
          </a:bodyPr>
          <a:lstStyle/>
          <a:p>
            <a:r>
              <a:rPr lang="zh-CN" altLang="en-US" sz="900" dirty="0"/>
              <a:t>矩阵的条件数</a:t>
            </a:r>
            <a:r>
              <a:rPr lang="en-US" altLang="zh-CN" sz="900" dirty="0"/>
              <a:t>: 24992.000960058016</a:t>
            </a:r>
            <a:endParaRPr lang="zh-CN" altLang="en-US" sz="900" dirty="0"/>
          </a:p>
        </p:txBody>
      </p:sp>
      <p:sp>
        <p:nvSpPr>
          <p:cNvPr id="14" name="文本框 13">
            <a:extLst>
              <a:ext uri="{FF2B5EF4-FFF2-40B4-BE49-F238E27FC236}">
                <a16:creationId xmlns:a16="http://schemas.microsoft.com/office/drawing/2014/main" id="{2B65FDA0-DB71-E04F-BF87-29B4327D8135}"/>
              </a:ext>
            </a:extLst>
          </p:cNvPr>
          <p:cNvSpPr txBox="1"/>
          <p:nvPr/>
        </p:nvSpPr>
        <p:spPr>
          <a:xfrm>
            <a:off x="2443883" y="3962073"/>
            <a:ext cx="2016224" cy="230832"/>
          </a:xfrm>
          <a:prstGeom prst="rect">
            <a:avLst/>
          </a:prstGeom>
          <a:noFill/>
        </p:spPr>
        <p:txBody>
          <a:bodyPr wrap="square">
            <a:spAutoFit/>
          </a:bodyPr>
          <a:lstStyle/>
          <a:p>
            <a:r>
              <a:rPr lang="zh-CN" altLang="en-US" sz="900" dirty="0"/>
              <a:t>矩阵的条件数: 12478.285990738825</a:t>
            </a:r>
          </a:p>
        </p:txBody>
      </p:sp>
      <p:sp>
        <p:nvSpPr>
          <p:cNvPr id="17" name="文本框 16">
            <a:extLst>
              <a:ext uri="{FF2B5EF4-FFF2-40B4-BE49-F238E27FC236}">
                <a16:creationId xmlns:a16="http://schemas.microsoft.com/office/drawing/2014/main" id="{A5B28E06-FCA8-CE48-9226-E92A613BDC87}"/>
              </a:ext>
            </a:extLst>
          </p:cNvPr>
          <p:cNvSpPr txBox="1"/>
          <p:nvPr/>
        </p:nvSpPr>
        <p:spPr>
          <a:xfrm>
            <a:off x="6899185" y="1104762"/>
            <a:ext cx="2286000" cy="230832"/>
          </a:xfrm>
          <a:prstGeom prst="rect">
            <a:avLst/>
          </a:prstGeom>
          <a:noFill/>
        </p:spPr>
        <p:txBody>
          <a:bodyPr wrap="square">
            <a:spAutoFit/>
          </a:bodyPr>
          <a:lstStyle/>
          <a:p>
            <a:r>
              <a:rPr lang="zh-CN" altLang="en-US" sz="900" dirty="0"/>
              <a:t>矩阵的条件数: 17.94427190999918</a:t>
            </a:r>
          </a:p>
        </p:txBody>
      </p:sp>
      <p:sp>
        <p:nvSpPr>
          <p:cNvPr id="19" name="文本框 18">
            <a:extLst>
              <a:ext uri="{FF2B5EF4-FFF2-40B4-BE49-F238E27FC236}">
                <a16:creationId xmlns:a16="http://schemas.microsoft.com/office/drawing/2014/main" id="{9480A1D9-34DF-E644-9C09-023A65337994}"/>
              </a:ext>
            </a:extLst>
          </p:cNvPr>
          <p:cNvSpPr txBox="1"/>
          <p:nvPr/>
        </p:nvSpPr>
        <p:spPr>
          <a:xfrm>
            <a:off x="6933547" y="3923322"/>
            <a:ext cx="2049777" cy="230832"/>
          </a:xfrm>
          <a:prstGeom prst="rect">
            <a:avLst/>
          </a:prstGeom>
          <a:noFill/>
        </p:spPr>
        <p:txBody>
          <a:bodyPr wrap="square">
            <a:spAutoFit/>
          </a:bodyPr>
          <a:lstStyle/>
          <a:p>
            <a:r>
              <a:rPr lang="zh-CN" altLang="en-US" sz="900" dirty="0"/>
              <a:t>矩阵的条件数: 17.938646295871514</a:t>
            </a:r>
          </a:p>
        </p:txBody>
      </p:sp>
    </p:spTree>
    <p:extLst>
      <p:ext uri="{BB962C8B-B14F-4D97-AF65-F5344CB8AC3E}">
        <p14:creationId xmlns:p14="http://schemas.microsoft.com/office/powerpoint/2010/main" val="413382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常见的向量范数</a:t>
            </a:r>
          </a:p>
        </p:txBody>
      </p:sp>
      <p:sp>
        <p:nvSpPr>
          <p:cNvPr id="6" name="文本框 5">
            <a:extLst>
              <a:ext uri="{FF2B5EF4-FFF2-40B4-BE49-F238E27FC236}">
                <a16:creationId xmlns:a16="http://schemas.microsoft.com/office/drawing/2014/main" id="{83925DC5-E003-5940-8F1C-00D281BFD4DB}"/>
              </a:ext>
            </a:extLst>
          </p:cNvPr>
          <p:cNvSpPr txBox="1"/>
          <p:nvPr/>
        </p:nvSpPr>
        <p:spPr>
          <a:xfrm>
            <a:off x="251520" y="843558"/>
            <a:ext cx="8640960" cy="369332"/>
          </a:xfrm>
          <a:prstGeom prst="rect">
            <a:avLst/>
          </a:prstGeom>
          <a:noFill/>
        </p:spPr>
        <p:txBody>
          <a:bodyPr wrap="square">
            <a:spAutoFit/>
          </a:bodyPr>
          <a:lstStyle/>
          <a:p>
            <a:r>
              <a:rPr lang="zh-CN" altLang="en-US"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无穷范数（</a:t>
            </a:r>
            <a:r>
              <a:rPr lang="en" altLang="zh-CN"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Chebyshev </a:t>
            </a:r>
            <a:r>
              <a:rPr lang="zh-CN" altLang="en-US"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距离）</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t>无穷范数用于度量向量元素的最大绝对值，即：</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8817DFD1-1C03-944D-B01F-6C20623C6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99791" y="1268734"/>
            <a:ext cx="3289300" cy="468227"/>
          </a:xfrm>
          <a:prstGeom prst="rect">
            <a:avLst/>
          </a:prstGeom>
        </p:spPr>
      </p:pic>
      <p:sp>
        <p:nvSpPr>
          <p:cNvPr id="10" name="文本框 9">
            <a:extLst>
              <a:ext uri="{FF2B5EF4-FFF2-40B4-BE49-F238E27FC236}">
                <a16:creationId xmlns:a16="http://schemas.microsoft.com/office/drawing/2014/main" id="{614B4563-00A6-9342-8641-08B2685B7EAC}"/>
              </a:ext>
            </a:extLst>
          </p:cNvPr>
          <p:cNvSpPr txBox="1"/>
          <p:nvPr/>
        </p:nvSpPr>
        <p:spPr>
          <a:xfrm>
            <a:off x="251520" y="1930996"/>
            <a:ext cx="8136904" cy="369332"/>
          </a:xfrm>
          <a:prstGeom prst="rect">
            <a:avLst/>
          </a:prstGeom>
          <a:noFill/>
        </p:spPr>
        <p:txBody>
          <a:bodyPr wrap="square">
            <a:spAutoFit/>
          </a:bodyPr>
          <a:lstStyle/>
          <a:p>
            <a:r>
              <a:rPr lang="zh-CN" altLang="en-US" b="1" dirty="0">
                <a:latin typeface="Times New Roman" panose="02020603050405020304" pitchFamily="18" charset="0"/>
                <a:ea typeface="SimSun" panose="02010600030101010101" pitchFamily="2" charset="-122"/>
                <a:cs typeface="Times New Roman" panose="02020603050405020304" pitchFamily="18" charset="0"/>
              </a:rPr>
              <a:t>应用</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t>无穷范数常用于控制最大误差或衡量某个方向上最重要的分量。</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01730" name="Picture 2">
            <a:extLst>
              <a:ext uri="{FF2B5EF4-FFF2-40B4-BE49-F238E27FC236}">
                <a16:creationId xmlns:a16="http://schemas.microsoft.com/office/drawing/2014/main" id="{C93BF625-D103-334A-B19C-4AAD665DC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517390"/>
            <a:ext cx="1890713" cy="257175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7A11209-34C1-6949-83AB-B87D7E56263D}"/>
              </a:ext>
            </a:extLst>
          </p:cNvPr>
          <p:cNvSpPr txBox="1"/>
          <p:nvPr/>
        </p:nvSpPr>
        <p:spPr>
          <a:xfrm>
            <a:off x="3635896" y="3018435"/>
            <a:ext cx="3461197" cy="1569660"/>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切比雪夫（1821~1894年），俄罗斯数学家、力学家。1821年5月26日生于卡卢加省奥卡托沃，1894年12月8日卒于彼得堡。他一生发表了70多篇科学论文，内容涉及数论、概率论、函数逼近论、积分学等方面。他证明了贝尔特兰公式，自然数列中素数分布的定理，大数定律的一般公式以及中心极限定理。他不仅重视纯数学，而且十分重视数学的应用。</a:t>
            </a:r>
          </a:p>
        </p:txBody>
      </p:sp>
    </p:spTree>
    <p:extLst>
      <p:ext uri="{BB962C8B-B14F-4D97-AF65-F5344CB8AC3E}">
        <p14:creationId xmlns:p14="http://schemas.microsoft.com/office/powerpoint/2010/main" val="1333195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常见的向量范数的几何解释</a:t>
            </a:r>
          </a:p>
        </p:txBody>
      </p:sp>
      <p:pic>
        <p:nvPicPr>
          <p:cNvPr id="4" name="图片 3">
            <a:extLst>
              <a:ext uri="{FF2B5EF4-FFF2-40B4-BE49-F238E27FC236}">
                <a16:creationId xmlns:a16="http://schemas.microsoft.com/office/drawing/2014/main" id="{F5EF810C-1876-C540-AD9D-974A76294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275606"/>
            <a:ext cx="3343575" cy="3077964"/>
          </a:xfrm>
          <a:prstGeom prst="rect">
            <a:avLst/>
          </a:prstGeom>
        </p:spPr>
      </p:pic>
      <p:pic>
        <p:nvPicPr>
          <p:cNvPr id="6" name="图片 5">
            <a:extLst>
              <a:ext uri="{FF2B5EF4-FFF2-40B4-BE49-F238E27FC236}">
                <a16:creationId xmlns:a16="http://schemas.microsoft.com/office/drawing/2014/main" id="{F98D4C16-9C7F-AE4D-876A-B7313EE3C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410290"/>
            <a:ext cx="3528392" cy="3218340"/>
          </a:xfrm>
          <a:prstGeom prst="rect">
            <a:avLst/>
          </a:prstGeom>
        </p:spPr>
      </p:pic>
      <p:pic>
        <p:nvPicPr>
          <p:cNvPr id="8" name="图片 7">
            <a:extLst>
              <a:ext uri="{FF2B5EF4-FFF2-40B4-BE49-F238E27FC236}">
                <a16:creationId xmlns:a16="http://schemas.microsoft.com/office/drawing/2014/main" id="{31A75DAF-B77D-1D45-BC7F-E76583F24A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6274" y="988518"/>
            <a:ext cx="1619591" cy="386934"/>
          </a:xfrm>
          <a:prstGeom prst="rect">
            <a:avLst/>
          </a:prstGeom>
        </p:spPr>
      </p:pic>
      <p:pic>
        <p:nvPicPr>
          <p:cNvPr id="10" name="图片 9">
            <a:extLst>
              <a:ext uri="{FF2B5EF4-FFF2-40B4-BE49-F238E27FC236}">
                <a16:creationId xmlns:a16="http://schemas.microsoft.com/office/drawing/2014/main" id="{2A9041E8-92B1-F448-BE2E-EB4AC47E27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9012" y="988518"/>
            <a:ext cx="1619591" cy="385351"/>
          </a:xfrm>
          <a:prstGeom prst="rect">
            <a:avLst/>
          </a:prstGeom>
        </p:spPr>
      </p:pic>
    </p:spTree>
    <p:extLst>
      <p:ext uri="{BB962C8B-B14F-4D97-AF65-F5344CB8AC3E}">
        <p14:creationId xmlns:p14="http://schemas.microsoft.com/office/powerpoint/2010/main" val="383647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常见的向量范数的几何解释</a:t>
            </a:r>
          </a:p>
        </p:txBody>
      </p:sp>
      <p:pic>
        <p:nvPicPr>
          <p:cNvPr id="4" name="图片 3">
            <a:extLst>
              <a:ext uri="{FF2B5EF4-FFF2-40B4-BE49-F238E27FC236}">
                <a16:creationId xmlns:a16="http://schemas.microsoft.com/office/drawing/2014/main" id="{552002DB-CD00-8C47-95A7-6DB51DF53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130" y="915566"/>
            <a:ext cx="5893739" cy="1926536"/>
          </a:xfrm>
          <a:prstGeom prst="rect">
            <a:avLst/>
          </a:prstGeom>
        </p:spPr>
      </p:pic>
      <p:pic>
        <p:nvPicPr>
          <p:cNvPr id="6" name="图片 5">
            <a:extLst>
              <a:ext uri="{FF2B5EF4-FFF2-40B4-BE49-F238E27FC236}">
                <a16:creationId xmlns:a16="http://schemas.microsoft.com/office/drawing/2014/main" id="{DB221160-D940-FF46-BC45-37E240653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5605" y="2986475"/>
            <a:ext cx="5132790" cy="2067694"/>
          </a:xfrm>
          <a:prstGeom prst="rect">
            <a:avLst/>
          </a:prstGeom>
        </p:spPr>
      </p:pic>
    </p:spTree>
    <p:extLst>
      <p:ext uri="{BB962C8B-B14F-4D97-AF65-F5344CB8AC3E}">
        <p14:creationId xmlns:p14="http://schemas.microsoft.com/office/powerpoint/2010/main" val="164127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向量范数与矩阵范数</a:t>
            </a:r>
          </a:p>
        </p:txBody>
      </p:sp>
      <p:pic>
        <p:nvPicPr>
          <p:cNvPr id="4" name="图片 3">
            <a:extLst>
              <a:ext uri="{FF2B5EF4-FFF2-40B4-BE49-F238E27FC236}">
                <a16:creationId xmlns:a16="http://schemas.microsoft.com/office/drawing/2014/main" id="{819D8768-F596-3D4D-8F13-24886A1C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0"/>
            <a:ext cx="7162081" cy="5143500"/>
          </a:xfrm>
          <a:prstGeom prst="rect">
            <a:avLst/>
          </a:prstGeom>
        </p:spPr>
      </p:pic>
    </p:spTree>
    <p:extLst>
      <p:ext uri="{BB962C8B-B14F-4D97-AF65-F5344CB8AC3E}">
        <p14:creationId xmlns:p14="http://schemas.microsoft.com/office/powerpoint/2010/main" val="540502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1A2C4BE-0ED7-BF4D-837E-7D627E87F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45368"/>
            <a:ext cx="5893214" cy="847250"/>
          </a:xfrm>
          <a:prstGeom prst="rect">
            <a:avLst/>
          </a:prstGeom>
        </p:spPr>
      </p:pic>
      <p:pic>
        <p:nvPicPr>
          <p:cNvPr id="7" name="图片 6">
            <a:extLst>
              <a:ext uri="{FF2B5EF4-FFF2-40B4-BE49-F238E27FC236}">
                <a16:creationId xmlns:a16="http://schemas.microsoft.com/office/drawing/2014/main" id="{9FBF4FB3-E74E-5343-8575-EE68BB41B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247" y="937986"/>
            <a:ext cx="5534096" cy="4205514"/>
          </a:xfrm>
          <a:prstGeom prst="rect">
            <a:avLst/>
          </a:prstGeom>
        </p:spPr>
      </p:pic>
    </p:spTree>
    <p:extLst>
      <p:ext uri="{BB962C8B-B14F-4D97-AF65-F5344CB8AC3E}">
        <p14:creationId xmlns:p14="http://schemas.microsoft.com/office/powerpoint/2010/main" val="1026702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向量范数与矩阵范数</a:t>
            </a:r>
          </a:p>
        </p:txBody>
      </p:sp>
      <p:pic>
        <p:nvPicPr>
          <p:cNvPr id="8" name="图片 7">
            <a:extLst>
              <a:ext uri="{FF2B5EF4-FFF2-40B4-BE49-F238E27FC236}">
                <a16:creationId xmlns:a16="http://schemas.microsoft.com/office/drawing/2014/main" id="{5D5E9307-3069-B048-ADEF-909D4E71B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140" y="2088537"/>
            <a:ext cx="6955720" cy="966425"/>
          </a:xfrm>
          <a:prstGeom prst="rect">
            <a:avLst/>
          </a:prstGeom>
        </p:spPr>
      </p:pic>
    </p:spTree>
    <p:extLst>
      <p:ext uri="{BB962C8B-B14F-4D97-AF65-F5344CB8AC3E}">
        <p14:creationId xmlns:p14="http://schemas.microsoft.com/office/powerpoint/2010/main" val="4187639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常见的矩阵范数</a:t>
            </a:r>
          </a:p>
        </p:txBody>
      </p:sp>
      <p:sp>
        <p:nvSpPr>
          <p:cNvPr id="6" name="文本框 5">
            <a:extLst>
              <a:ext uri="{FF2B5EF4-FFF2-40B4-BE49-F238E27FC236}">
                <a16:creationId xmlns:a16="http://schemas.microsoft.com/office/drawing/2014/main" id="{83925DC5-E003-5940-8F1C-00D281BFD4DB}"/>
              </a:ext>
            </a:extLst>
          </p:cNvPr>
          <p:cNvSpPr txBox="1"/>
          <p:nvPr/>
        </p:nvSpPr>
        <p:spPr>
          <a:xfrm>
            <a:off x="251520" y="843558"/>
            <a:ext cx="5688632" cy="923330"/>
          </a:xfrm>
          <a:prstGeom prst="rect">
            <a:avLst/>
          </a:prstGeom>
          <a:noFill/>
        </p:spPr>
        <p:txBody>
          <a:bodyPr wrap="square">
            <a:spAutoFit/>
          </a:bodyPr>
          <a:lstStyle/>
          <a:p>
            <a:r>
              <a:rPr lang="en" altLang="zh-CN" dirty="0" err="1">
                <a:solidFill>
                  <a:srgbClr val="E03E36"/>
                </a:solidFill>
                <a:latin typeface="Times New Roman" panose="02020603050405020304" pitchFamily="18" charset="0"/>
                <a:ea typeface="SimSun" panose="02010600030101010101" pitchFamily="2" charset="-122"/>
                <a:cs typeface="Times New Roman" panose="02020603050405020304" pitchFamily="18" charset="0"/>
              </a:rPr>
              <a:t>Frobenius</a:t>
            </a:r>
            <a:r>
              <a:rPr lang="zh-CN" altLang="en-US"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b="0" i="0" dirty="0">
                <a:solidFill>
                  <a:srgbClr val="E03E36"/>
                </a:solidFill>
                <a:effectLst/>
                <a:latin typeface="-apple-system"/>
              </a:rPr>
              <a:t>弗罗贝尼乌斯）</a:t>
            </a:r>
            <a:r>
              <a:rPr lang="zh-CN" altLang="en-US"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范数</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范数是矩阵元素</a:t>
            </a:r>
            <a:r>
              <a:rPr lang="zh-CN" altLang="en-US" dirty="0">
                <a:solidFill>
                  <a:srgbClr val="E03E36"/>
                </a:solidFill>
                <a:latin typeface="Times New Roman" panose="02020603050405020304" pitchFamily="18" charset="0"/>
                <a:cs typeface="Times New Roman" panose="02020603050405020304" pitchFamily="18" charset="0"/>
              </a:rPr>
              <a:t>平方和</a:t>
            </a:r>
            <a:r>
              <a:rPr lang="zh-CN" altLang="en-US" dirty="0">
                <a:latin typeface="Times New Roman" panose="02020603050405020304" pitchFamily="18" charset="0"/>
                <a:cs typeface="Times New Roman" panose="02020603050405020304" pitchFamily="18" charset="0"/>
              </a:rPr>
              <a:t>的</a:t>
            </a:r>
            <a:r>
              <a:rPr lang="zh-CN" altLang="en-US" dirty="0">
                <a:solidFill>
                  <a:srgbClr val="E03E36"/>
                </a:solidFill>
                <a:latin typeface="Times New Roman" panose="02020603050405020304" pitchFamily="18" charset="0"/>
                <a:cs typeface="Times New Roman" panose="02020603050405020304" pitchFamily="18" charset="0"/>
              </a:rPr>
              <a:t>平方根</a:t>
            </a:r>
            <a:r>
              <a:rPr lang="zh-CN" altLang="en-US" dirty="0">
                <a:latin typeface="Times New Roman" panose="02020603050405020304" pitchFamily="18" charset="0"/>
                <a:cs typeface="Times New Roman" panose="02020603050405020304" pitchFamily="18" charset="0"/>
              </a:rPr>
              <a:t>，类似于向量的 </a:t>
            </a:r>
            <a:r>
              <a:rPr lang="en" altLang="zh-CN" dirty="0">
                <a:latin typeface="Times New Roman" panose="02020603050405020304" pitchFamily="18" charset="0"/>
                <a:cs typeface="Times New Roman" panose="02020603050405020304" pitchFamily="18" charset="0"/>
              </a:rPr>
              <a:t>L2 </a:t>
            </a:r>
            <a:r>
              <a:rPr lang="zh-CN" altLang="en-US" dirty="0">
                <a:latin typeface="Times New Roman" panose="02020603050405020304" pitchFamily="18" charset="0"/>
                <a:cs typeface="Times New Roman" panose="02020603050405020304" pitchFamily="18" charset="0"/>
              </a:rPr>
              <a:t>范数。它常用于衡量矩阵中元素的整体大小</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p>
        </p:txBody>
      </p:sp>
      <p:pic>
        <p:nvPicPr>
          <p:cNvPr id="7" name="图片 6">
            <a:extLst>
              <a:ext uri="{FF2B5EF4-FFF2-40B4-BE49-F238E27FC236}">
                <a16:creationId xmlns:a16="http://schemas.microsoft.com/office/drawing/2014/main" id="{8817DFD1-1C03-944D-B01F-6C20623C6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7834" y="2133375"/>
            <a:ext cx="2223916" cy="840374"/>
          </a:xfrm>
          <a:prstGeom prst="rect">
            <a:avLst/>
          </a:prstGeom>
        </p:spPr>
      </p:pic>
      <p:sp>
        <p:nvSpPr>
          <p:cNvPr id="10" name="文本框 9">
            <a:extLst>
              <a:ext uri="{FF2B5EF4-FFF2-40B4-BE49-F238E27FC236}">
                <a16:creationId xmlns:a16="http://schemas.microsoft.com/office/drawing/2014/main" id="{614B4563-00A6-9342-8641-08B2685B7EAC}"/>
              </a:ext>
            </a:extLst>
          </p:cNvPr>
          <p:cNvSpPr txBox="1"/>
          <p:nvPr/>
        </p:nvSpPr>
        <p:spPr>
          <a:xfrm>
            <a:off x="251520" y="3340236"/>
            <a:ext cx="6108298" cy="1477328"/>
          </a:xfrm>
          <a:prstGeom prst="rect">
            <a:avLst/>
          </a:prstGeom>
          <a:noFill/>
        </p:spPr>
        <p:txBody>
          <a:bodyPr wrap="square">
            <a:spAutoFit/>
          </a:bodyPr>
          <a:lstStyle/>
          <a:p>
            <a:r>
              <a:rPr lang="zh-CN" altLang="en-US" b="1" dirty="0">
                <a:latin typeface="Times New Roman" panose="02020603050405020304" pitchFamily="18" charset="0"/>
                <a:ea typeface="SimSun" panose="02010600030101010101" pitchFamily="2" charset="-122"/>
                <a:cs typeface="Times New Roman" panose="02020603050405020304" pitchFamily="18" charset="0"/>
              </a:rPr>
              <a:t>应用</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广泛应用于数值分析和机器学习中，特别是在矩阵近似和降维（如奇异值分解 </a:t>
            </a:r>
            <a:r>
              <a:rPr lang="en" altLang="zh-CN" dirty="0">
                <a:latin typeface="Times New Roman" panose="02020603050405020304" pitchFamily="18" charset="0"/>
                <a:cs typeface="Times New Roman" panose="02020603050405020304" pitchFamily="18" charset="0"/>
              </a:rPr>
              <a:t>SVD</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时。</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几何意义</a:t>
            </a:r>
            <a:r>
              <a:rPr lang="zh-CN" altLang="en-US" dirty="0">
                <a:latin typeface="Times New Roman" panose="02020603050405020304" pitchFamily="18" charset="0"/>
                <a:cs typeface="Times New Roman" panose="02020603050405020304" pitchFamily="18" charset="0"/>
              </a:rPr>
              <a:t>：它可以看作是将矩阵“拉直”成一个向量之后，计算该向量的 </a:t>
            </a:r>
            <a:r>
              <a:rPr lang="en" altLang="zh-CN" dirty="0">
                <a:latin typeface="Times New Roman" panose="02020603050405020304" pitchFamily="18" charset="0"/>
                <a:cs typeface="Times New Roman" panose="02020603050405020304" pitchFamily="18" charset="0"/>
              </a:rPr>
              <a:t>L2 </a:t>
            </a:r>
            <a:r>
              <a:rPr lang="zh-CN" altLang="en-US" dirty="0">
                <a:latin typeface="Times New Roman" panose="02020603050405020304" pitchFamily="18" charset="0"/>
                <a:cs typeface="Times New Roman" panose="02020603050405020304" pitchFamily="18" charset="0"/>
              </a:rPr>
              <a:t>范数。</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01730" name="Picture 2">
            <a:extLst>
              <a:ext uri="{FF2B5EF4-FFF2-40B4-BE49-F238E27FC236}">
                <a16:creationId xmlns:a16="http://schemas.microsoft.com/office/drawing/2014/main" id="{11465ECC-A398-434D-8015-5679272F2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270" y="205967"/>
            <a:ext cx="2009810" cy="295972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4F11329-ADFC-AF4C-B2E2-5963648DB9EB}"/>
              </a:ext>
            </a:extLst>
          </p:cNvPr>
          <p:cNvSpPr txBox="1"/>
          <p:nvPr/>
        </p:nvSpPr>
        <p:spPr>
          <a:xfrm>
            <a:off x="6311023" y="3340236"/>
            <a:ext cx="2736304" cy="1446550"/>
          </a:xfrm>
          <a:prstGeom prst="rect">
            <a:avLst/>
          </a:prstGeom>
          <a:noFill/>
        </p:spPr>
        <p:txBody>
          <a:bodyPr wrap="square">
            <a:spAutoFit/>
          </a:bodyPr>
          <a:lstStyle/>
          <a:p>
            <a:r>
              <a:rPr lang="zh-CN" altLang="en-US" sz="1100" dirty="0">
                <a:latin typeface="Times New Roman" panose="02020603050405020304" pitchFamily="18" charset="0"/>
                <a:cs typeface="Times New Roman" panose="02020603050405020304" pitchFamily="18" charset="0"/>
              </a:rPr>
              <a:t>费迪南德·格奥尔格·弗罗贝尼乌斯（Ferdinand Georg Frobenius，1849－1917）德国数学家。他在微分方程理论和群论的成就是他最主要的贡献。 指导教授是魏尔斯特拉斯。其后几年他在柏林任教，然后接受苏黎世Polytechnicum（现为苏黎世联邦理工学院）的聘用。1893年他回到柏林，被选为普鲁士科学院院士。</a:t>
            </a:r>
          </a:p>
        </p:txBody>
      </p:sp>
    </p:spTree>
    <p:extLst>
      <p:ext uri="{BB962C8B-B14F-4D97-AF65-F5344CB8AC3E}">
        <p14:creationId xmlns:p14="http://schemas.microsoft.com/office/powerpoint/2010/main" val="377407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7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常见的矩阵范数</a:t>
            </a:r>
          </a:p>
        </p:txBody>
      </p:sp>
      <p:sp>
        <p:nvSpPr>
          <p:cNvPr id="6" name="文本框 5">
            <a:extLst>
              <a:ext uri="{FF2B5EF4-FFF2-40B4-BE49-F238E27FC236}">
                <a16:creationId xmlns:a16="http://schemas.microsoft.com/office/drawing/2014/main" id="{83925DC5-E003-5940-8F1C-00D281BFD4DB}"/>
              </a:ext>
            </a:extLst>
          </p:cNvPr>
          <p:cNvSpPr txBox="1"/>
          <p:nvPr/>
        </p:nvSpPr>
        <p:spPr>
          <a:xfrm>
            <a:off x="251520" y="843558"/>
            <a:ext cx="8640960" cy="369332"/>
          </a:xfrm>
          <a:prstGeom prst="rect">
            <a:avLst/>
          </a:prstGeom>
          <a:noFill/>
        </p:spPr>
        <p:txBody>
          <a:bodyPr wrap="square">
            <a:spAutoFit/>
          </a:bodyPr>
          <a:lstStyle/>
          <a:p>
            <a:r>
              <a:rPr lang="en" altLang="zh-CN" dirty="0">
                <a:solidFill>
                  <a:srgbClr val="E03E36"/>
                </a:solidFill>
                <a:latin typeface="Times New Roman" panose="02020603050405020304" pitchFamily="18" charset="0"/>
                <a:cs typeface="Times New Roman" panose="02020603050405020304" pitchFamily="18" charset="0"/>
              </a:rPr>
              <a:t>L1 </a:t>
            </a:r>
            <a:r>
              <a:rPr lang="zh-CN" altLang="en-US" dirty="0">
                <a:solidFill>
                  <a:srgbClr val="E03E36"/>
                </a:solidFill>
                <a:latin typeface="Times New Roman" panose="02020603050405020304" pitchFamily="18" charset="0"/>
                <a:ea typeface="SimSun" panose="02010600030101010101" pitchFamily="2" charset="-122"/>
                <a:cs typeface="Times New Roman" panose="02020603050405020304" pitchFamily="18" charset="0"/>
              </a:rPr>
              <a:t>范数</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L1 </a:t>
            </a:r>
            <a:r>
              <a:rPr lang="zh-CN" altLang="en-US" dirty="0">
                <a:latin typeface="Times New Roman" panose="02020603050405020304" pitchFamily="18" charset="0"/>
                <a:cs typeface="Times New Roman" panose="02020603050405020304" pitchFamily="18" charset="0"/>
              </a:rPr>
              <a:t>矩阵范数定义为矩阵</a:t>
            </a:r>
            <a:r>
              <a:rPr lang="zh-CN" altLang="en-US" dirty="0">
                <a:solidFill>
                  <a:srgbClr val="C00000"/>
                </a:solidFill>
                <a:latin typeface="Times New Roman" panose="02020603050405020304" pitchFamily="18" charset="0"/>
                <a:cs typeface="Times New Roman" panose="02020603050405020304" pitchFamily="18" charset="0"/>
              </a:rPr>
              <a:t>各列元素绝对值之和的最大值</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8817DFD1-1C03-944D-B01F-6C20623C6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63971" y="1491180"/>
            <a:ext cx="2223916" cy="712516"/>
          </a:xfrm>
          <a:prstGeom prst="rect">
            <a:avLst/>
          </a:prstGeom>
        </p:spPr>
      </p:pic>
      <p:sp>
        <p:nvSpPr>
          <p:cNvPr id="10" name="文本框 9">
            <a:extLst>
              <a:ext uri="{FF2B5EF4-FFF2-40B4-BE49-F238E27FC236}">
                <a16:creationId xmlns:a16="http://schemas.microsoft.com/office/drawing/2014/main" id="{614B4563-00A6-9342-8641-08B2685B7EAC}"/>
              </a:ext>
            </a:extLst>
          </p:cNvPr>
          <p:cNvSpPr txBox="1"/>
          <p:nvPr/>
        </p:nvSpPr>
        <p:spPr>
          <a:xfrm>
            <a:off x="251520" y="2656532"/>
            <a:ext cx="8640960" cy="1200329"/>
          </a:xfrm>
          <a:prstGeom prst="rect">
            <a:avLst/>
          </a:prstGeom>
          <a:noFill/>
        </p:spPr>
        <p:txBody>
          <a:bodyPr wrap="square">
            <a:spAutoFit/>
          </a:bodyPr>
          <a:lstStyle/>
          <a:p>
            <a:r>
              <a:rPr lang="zh-CN" altLang="en-US" b="1" dirty="0">
                <a:latin typeface="Times New Roman" panose="02020603050405020304" pitchFamily="18" charset="0"/>
                <a:ea typeface="SimSun" panose="02010600030101010101" pitchFamily="2" charset="-122"/>
                <a:cs typeface="Times New Roman" panose="02020603050405020304" pitchFamily="18" charset="0"/>
              </a:rPr>
              <a:t>应用</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L1 </a:t>
            </a:r>
            <a:r>
              <a:rPr lang="zh-CN" altLang="en-US" dirty="0">
                <a:latin typeface="Times New Roman" panose="02020603050405020304" pitchFamily="18" charset="0"/>
                <a:cs typeface="Times New Roman" panose="02020603050405020304" pitchFamily="18" charset="0"/>
              </a:rPr>
              <a:t>范数在稀疏问题中有重要应用，特别是在信号处理和机器学习的正则化中。</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几何意义</a:t>
            </a:r>
            <a:r>
              <a:rPr lang="zh-CN" altLang="en-US" dirty="0">
                <a:latin typeface="Times New Roman" panose="02020603050405020304" pitchFamily="18" charset="0"/>
                <a:cs typeface="Times New Roman" panose="02020603050405020304" pitchFamily="18" charset="0"/>
              </a:rPr>
              <a:t>：它衡量矩阵中列的“大小”，即找</a:t>
            </a:r>
            <a:r>
              <a:rPr lang="zh-CN" altLang="en-US" dirty="0">
                <a:solidFill>
                  <a:srgbClr val="C00000"/>
                </a:solidFill>
                <a:latin typeface="Times New Roman" panose="02020603050405020304" pitchFamily="18" charset="0"/>
                <a:cs typeface="Times New Roman" panose="02020603050405020304" pitchFamily="18" charset="0"/>
              </a:rPr>
              <a:t>出列和最大的列</a:t>
            </a:r>
            <a:r>
              <a:rPr lang="zh-CN" altLang="en-US" dirty="0">
                <a:latin typeface="Times New Roman" panose="02020603050405020304" pitchFamily="18" charset="0"/>
                <a:cs typeface="Times New Roman" panose="02020603050405020304" pitchFamily="18" charset="0"/>
              </a:rPr>
              <a:t>，并用它表示矩阵的大小。</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6205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常见的矩阵范数</a:t>
            </a:r>
          </a:p>
        </p:txBody>
      </p:sp>
      <p:sp>
        <p:nvSpPr>
          <p:cNvPr id="6" name="文本框 5">
            <a:extLst>
              <a:ext uri="{FF2B5EF4-FFF2-40B4-BE49-F238E27FC236}">
                <a16:creationId xmlns:a16="http://schemas.microsoft.com/office/drawing/2014/main" id="{83925DC5-E003-5940-8F1C-00D281BFD4DB}"/>
              </a:ext>
            </a:extLst>
          </p:cNvPr>
          <p:cNvSpPr txBox="1"/>
          <p:nvPr/>
        </p:nvSpPr>
        <p:spPr>
          <a:xfrm>
            <a:off x="251520" y="843558"/>
            <a:ext cx="8640960" cy="369332"/>
          </a:xfrm>
          <a:prstGeom prst="rect">
            <a:avLst/>
          </a:prstGeom>
          <a:noFill/>
        </p:spPr>
        <p:txBody>
          <a:bodyPr wrap="square">
            <a:spAutoFit/>
          </a:bodyPr>
          <a:lstStyle/>
          <a:p>
            <a:r>
              <a:rPr lang="en" altLang="zh-CN" dirty="0">
                <a:solidFill>
                  <a:srgbClr val="E03E36"/>
                </a:solidFill>
                <a:latin typeface="Times New Roman" panose="02020603050405020304" pitchFamily="18" charset="0"/>
                <a:cs typeface="Times New Roman" panose="02020603050405020304" pitchFamily="18" charset="0"/>
              </a:rPr>
              <a:t>L∞ </a:t>
            </a:r>
            <a:r>
              <a:rPr lang="zh-CN" altLang="en-US" dirty="0">
                <a:solidFill>
                  <a:srgbClr val="E03E36"/>
                </a:solidFill>
                <a:latin typeface="Times New Roman" panose="02020603050405020304" pitchFamily="18" charset="0"/>
                <a:cs typeface="Times New Roman" panose="02020603050405020304" pitchFamily="18" charset="0"/>
              </a:rPr>
              <a:t>范数（最大行和范数）</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L∞ </a:t>
            </a:r>
            <a:r>
              <a:rPr lang="zh-CN" altLang="en-US" dirty="0">
                <a:latin typeface="Times New Roman" panose="02020603050405020304" pitchFamily="18" charset="0"/>
                <a:cs typeface="Times New Roman" panose="02020603050405020304" pitchFamily="18" charset="0"/>
              </a:rPr>
              <a:t>矩阵范数是矩阵中</a:t>
            </a:r>
            <a:r>
              <a:rPr lang="zh-CN" altLang="en-US" dirty="0">
                <a:solidFill>
                  <a:srgbClr val="C00000"/>
                </a:solidFill>
                <a:latin typeface="Times New Roman" panose="02020603050405020304" pitchFamily="18" charset="0"/>
                <a:cs typeface="Times New Roman" panose="02020603050405020304" pitchFamily="18" charset="0"/>
              </a:rPr>
              <a:t>每行元素绝对值之和</a:t>
            </a:r>
            <a:r>
              <a:rPr lang="zh-CN" altLang="en-US" dirty="0">
                <a:latin typeface="Times New Roman" panose="02020603050405020304" pitchFamily="18" charset="0"/>
                <a:cs typeface="Times New Roman" panose="02020603050405020304" pitchFamily="18" charset="0"/>
              </a:rPr>
              <a:t>的最大值：</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8817DFD1-1C03-944D-B01F-6C20623C6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3297" y="1491180"/>
            <a:ext cx="2065263" cy="712516"/>
          </a:xfrm>
          <a:prstGeom prst="rect">
            <a:avLst/>
          </a:prstGeom>
        </p:spPr>
      </p:pic>
      <p:sp>
        <p:nvSpPr>
          <p:cNvPr id="10" name="文本框 9">
            <a:extLst>
              <a:ext uri="{FF2B5EF4-FFF2-40B4-BE49-F238E27FC236}">
                <a16:creationId xmlns:a16="http://schemas.microsoft.com/office/drawing/2014/main" id="{614B4563-00A6-9342-8641-08B2685B7EAC}"/>
              </a:ext>
            </a:extLst>
          </p:cNvPr>
          <p:cNvSpPr txBox="1"/>
          <p:nvPr/>
        </p:nvSpPr>
        <p:spPr>
          <a:xfrm>
            <a:off x="251520" y="2656532"/>
            <a:ext cx="8640960" cy="1200329"/>
          </a:xfrm>
          <a:prstGeom prst="rect">
            <a:avLst/>
          </a:prstGeom>
          <a:noFill/>
        </p:spPr>
        <p:txBody>
          <a:bodyPr wrap="square">
            <a:spAutoFit/>
          </a:bodyPr>
          <a:lstStyle/>
          <a:p>
            <a:r>
              <a:rPr lang="zh-CN" altLang="en-US" b="1" dirty="0">
                <a:latin typeface="Times New Roman" panose="02020603050405020304" pitchFamily="18" charset="0"/>
                <a:ea typeface="SimSun" panose="02010600030101010101" pitchFamily="2" charset="-122"/>
                <a:cs typeface="Times New Roman" panose="02020603050405020304" pitchFamily="18" charset="0"/>
              </a:rPr>
              <a:t>应用</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L∞ </a:t>
            </a:r>
            <a:r>
              <a:rPr lang="zh-CN" altLang="en-US" dirty="0">
                <a:latin typeface="Times New Roman" panose="02020603050405020304" pitchFamily="18" charset="0"/>
                <a:cs typeface="Times New Roman" panose="02020603050405020304" pitchFamily="18" charset="0"/>
              </a:rPr>
              <a:t>范数常用于优化问题中，特别是在控制最大误差的情况下。</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几何意义</a:t>
            </a:r>
            <a:r>
              <a:rPr lang="zh-CN" altLang="en-US" dirty="0">
                <a:latin typeface="Times New Roman" panose="02020603050405020304" pitchFamily="18" charset="0"/>
                <a:cs typeface="Times New Roman" panose="02020603050405020304" pitchFamily="18" charset="0"/>
              </a:rPr>
              <a:t>：它衡量矩阵中行的“大小”，即找出行和最大的行，并用它表示矩阵的大小。</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0237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69674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主成分分析推导过程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939353AC-1C1A-7D43-8402-24A903318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872" y="1124145"/>
            <a:ext cx="5835792" cy="1415527"/>
          </a:xfrm>
          <a:prstGeom prst="rect">
            <a:avLst/>
          </a:prstGeom>
        </p:spPr>
      </p:pic>
      <p:pic>
        <p:nvPicPr>
          <p:cNvPr id="9" name="图片 8">
            <a:extLst>
              <a:ext uri="{FF2B5EF4-FFF2-40B4-BE49-F238E27FC236}">
                <a16:creationId xmlns:a16="http://schemas.microsoft.com/office/drawing/2014/main" id="{53C92D40-2220-3341-8948-1B0842D79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872" y="2850676"/>
            <a:ext cx="5400600" cy="1605584"/>
          </a:xfrm>
          <a:prstGeom prst="rect">
            <a:avLst/>
          </a:prstGeom>
        </p:spPr>
      </p:pic>
    </p:spTree>
    <p:extLst>
      <p:ext uri="{BB962C8B-B14F-4D97-AF65-F5344CB8AC3E}">
        <p14:creationId xmlns:p14="http://schemas.microsoft.com/office/powerpoint/2010/main" val="243865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常见的矩阵范数</a:t>
            </a:r>
          </a:p>
        </p:txBody>
      </p:sp>
      <p:sp>
        <p:nvSpPr>
          <p:cNvPr id="6" name="文本框 5">
            <a:extLst>
              <a:ext uri="{FF2B5EF4-FFF2-40B4-BE49-F238E27FC236}">
                <a16:creationId xmlns:a16="http://schemas.microsoft.com/office/drawing/2014/main" id="{83925DC5-E003-5940-8F1C-00D281BFD4DB}"/>
              </a:ext>
            </a:extLst>
          </p:cNvPr>
          <p:cNvSpPr txBox="1"/>
          <p:nvPr/>
        </p:nvSpPr>
        <p:spPr>
          <a:xfrm>
            <a:off x="251520" y="843558"/>
            <a:ext cx="8640960" cy="646331"/>
          </a:xfrm>
          <a:prstGeom prst="rect">
            <a:avLst/>
          </a:prstGeom>
          <a:noFill/>
        </p:spPr>
        <p:txBody>
          <a:bodyPr wrap="square">
            <a:spAutoFit/>
          </a:bodyPr>
          <a:lstStyle/>
          <a:p>
            <a:r>
              <a:rPr lang="en" altLang="zh-CN" b="1" dirty="0">
                <a:solidFill>
                  <a:srgbClr val="E03E36"/>
                </a:solidFill>
                <a:latin typeface="Times New Roman" panose="02020603050405020304" pitchFamily="18" charset="0"/>
                <a:cs typeface="Times New Roman" panose="02020603050405020304" pitchFamily="18" charset="0"/>
              </a:rPr>
              <a:t>L2 </a:t>
            </a:r>
            <a:r>
              <a:rPr lang="zh-CN" altLang="en-US" b="1" dirty="0">
                <a:solidFill>
                  <a:srgbClr val="E03E36"/>
                </a:solidFill>
                <a:latin typeface="Times New Roman" panose="02020603050405020304" pitchFamily="18" charset="0"/>
                <a:cs typeface="Times New Roman" panose="02020603050405020304" pitchFamily="18" charset="0"/>
              </a:rPr>
              <a:t>范数（谱范数）</a:t>
            </a:r>
            <a:r>
              <a:rPr lang="zh-CN" altLang="en-US" b="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谱范数是矩阵的</a:t>
            </a:r>
            <a:r>
              <a:rPr lang="zh-CN" altLang="en-US" dirty="0">
                <a:solidFill>
                  <a:srgbClr val="C00000"/>
                </a:solidFill>
                <a:latin typeface="Times New Roman" panose="02020603050405020304" pitchFamily="18" charset="0"/>
                <a:cs typeface="Times New Roman" panose="02020603050405020304" pitchFamily="18" charset="0"/>
              </a:rPr>
              <a:t>最大奇异值</a:t>
            </a:r>
            <a:r>
              <a:rPr lang="zh-CN" altLang="en-US" dirty="0">
                <a:latin typeface="Times New Roman" panose="02020603050405020304" pitchFamily="18" charset="0"/>
                <a:cs typeface="Times New Roman" panose="02020603050405020304" pitchFamily="18" charset="0"/>
              </a:rPr>
              <a:t>，即矩阵的 </a:t>
            </a:r>
            <a:r>
              <a:rPr lang="en" altLang="zh-CN" dirty="0">
                <a:latin typeface="Times New Roman" panose="02020603050405020304" pitchFamily="18" charset="0"/>
                <a:cs typeface="Times New Roman" panose="02020603050405020304" pitchFamily="18" charset="0"/>
              </a:rPr>
              <a:t>L2 </a:t>
            </a:r>
            <a:r>
              <a:rPr lang="zh-CN" altLang="en-US" dirty="0">
                <a:latin typeface="Times New Roman" panose="02020603050405020304" pitchFamily="18" charset="0"/>
                <a:cs typeface="Times New Roman" panose="02020603050405020304" pitchFamily="18" charset="0"/>
              </a:rPr>
              <a:t>范数。它衡量了矩阵的最大拉伸作用。</a:t>
            </a:r>
          </a:p>
        </p:txBody>
      </p:sp>
      <p:pic>
        <p:nvPicPr>
          <p:cNvPr id="7" name="图片 6">
            <a:extLst>
              <a:ext uri="{FF2B5EF4-FFF2-40B4-BE49-F238E27FC236}">
                <a16:creationId xmlns:a16="http://schemas.microsoft.com/office/drawing/2014/main" id="{8817DFD1-1C03-944D-B01F-6C20623C6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912" y="1415467"/>
            <a:ext cx="2065263" cy="544224"/>
          </a:xfrm>
          <a:prstGeom prst="rect">
            <a:avLst/>
          </a:prstGeom>
        </p:spPr>
      </p:pic>
      <p:sp>
        <p:nvSpPr>
          <p:cNvPr id="10" name="文本框 9">
            <a:extLst>
              <a:ext uri="{FF2B5EF4-FFF2-40B4-BE49-F238E27FC236}">
                <a16:creationId xmlns:a16="http://schemas.microsoft.com/office/drawing/2014/main" id="{614B4563-00A6-9342-8641-08B2685B7EAC}"/>
              </a:ext>
            </a:extLst>
          </p:cNvPr>
          <p:cNvSpPr txBox="1"/>
          <p:nvPr/>
        </p:nvSpPr>
        <p:spPr>
          <a:xfrm>
            <a:off x="251520" y="2656532"/>
            <a:ext cx="8640960" cy="1200329"/>
          </a:xfrm>
          <a:prstGeom prst="rect">
            <a:avLst/>
          </a:prstGeom>
          <a:noFill/>
        </p:spPr>
        <p:txBody>
          <a:bodyPr wrap="square">
            <a:spAutoFit/>
          </a:bodyPr>
          <a:lstStyle/>
          <a:p>
            <a:r>
              <a:rPr lang="zh-CN" altLang="en-US" b="1" dirty="0">
                <a:latin typeface="Times New Roman" panose="02020603050405020304" pitchFamily="18" charset="0"/>
                <a:ea typeface="SimSun" panose="02010600030101010101" pitchFamily="2" charset="-122"/>
                <a:cs typeface="Times New Roman" panose="02020603050405020304" pitchFamily="18" charset="0"/>
              </a:rPr>
              <a:t>应用</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t>谱范数广泛用于矩阵分析、数值线性代数、最小二乘问题和机器学习中。</a:t>
            </a:r>
            <a:endParaRPr lang="en-US" altLang="zh-CN" dirty="0"/>
          </a:p>
          <a:p>
            <a:endParaRPr lang="en-US" altLang="zh-CN"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几何意义</a:t>
            </a:r>
            <a:r>
              <a:rPr lang="zh-CN" altLang="en-US" dirty="0">
                <a:latin typeface="Times New Roman" panose="02020603050405020304" pitchFamily="18" charset="0"/>
                <a:cs typeface="Times New Roman" panose="02020603050405020304" pitchFamily="18" charset="0"/>
              </a:rPr>
              <a:t>：谱范数度量了矩阵作为线性变换对向量的最大拉伸作用。它反映了矩阵施加在线性变换下如何扩展空间的尺度。</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71717DF-74E2-BD45-8570-4639D4D40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026871"/>
            <a:ext cx="3937000" cy="495300"/>
          </a:xfrm>
          <a:prstGeom prst="rect">
            <a:avLst/>
          </a:prstGeom>
        </p:spPr>
      </p:pic>
      <p:pic>
        <p:nvPicPr>
          <p:cNvPr id="8" name="图片 7">
            <a:extLst>
              <a:ext uri="{FF2B5EF4-FFF2-40B4-BE49-F238E27FC236}">
                <a16:creationId xmlns:a16="http://schemas.microsoft.com/office/drawing/2014/main" id="{1D5EBFF8-CF0C-754E-9A75-A1F77D1BF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575" y="4227934"/>
            <a:ext cx="2387600" cy="457200"/>
          </a:xfrm>
          <a:prstGeom prst="rect">
            <a:avLst/>
          </a:prstGeom>
        </p:spPr>
      </p:pic>
      <p:pic>
        <p:nvPicPr>
          <p:cNvPr id="11" name="图片 10">
            <a:extLst>
              <a:ext uri="{FF2B5EF4-FFF2-40B4-BE49-F238E27FC236}">
                <a16:creationId xmlns:a16="http://schemas.microsoft.com/office/drawing/2014/main" id="{C8E25A6F-DD96-A449-95F2-4F9D6B01A1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1515" y="1442536"/>
            <a:ext cx="1803400" cy="495300"/>
          </a:xfrm>
          <a:prstGeom prst="rect">
            <a:avLst/>
          </a:prstGeom>
        </p:spPr>
      </p:pic>
    </p:spTree>
    <p:extLst>
      <p:ext uri="{BB962C8B-B14F-4D97-AF65-F5344CB8AC3E}">
        <p14:creationId xmlns:p14="http://schemas.microsoft.com/office/powerpoint/2010/main" val="106739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常见的矩阵范数</a:t>
            </a:r>
          </a:p>
        </p:txBody>
      </p:sp>
      <p:sp>
        <p:nvSpPr>
          <p:cNvPr id="6" name="文本框 5">
            <a:extLst>
              <a:ext uri="{FF2B5EF4-FFF2-40B4-BE49-F238E27FC236}">
                <a16:creationId xmlns:a16="http://schemas.microsoft.com/office/drawing/2014/main" id="{83925DC5-E003-5940-8F1C-00D281BFD4DB}"/>
              </a:ext>
            </a:extLst>
          </p:cNvPr>
          <p:cNvSpPr txBox="1"/>
          <p:nvPr/>
        </p:nvSpPr>
        <p:spPr>
          <a:xfrm>
            <a:off x="251520" y="843558"/>
            <a:ext cx="8640960" cy="369332"/>
          </a:xfrm>
          <a:prstGeom prst="rect">
            <a:avLst/>
          </a:prstGeom>
          <a:noFill/>
        </p:spPr>
        <p:txBody>
          <a:bodyPr wrap="square">
            <a:spAutoFit/>
          </a:bodyPr>
          <a:lstStyle/>
          <a:p>
            <a:r>
              <a:rPr lang="zh-CN" altLang="en-US" dirty="0">
                <a:solidFill>
                  <a:srgbClr val="E03E36"/>
                </a:solidFill>
                <a:latin typeface="Times New Roman" panose="02020603050405020304" pitchFamily="18" charset="0"/>
                <a:cs typeface="Times New Roman" panose="02020603050405020304" pitchFamily="18" charset="0"/>
              </a:rPr>
              <a:t>核范数（</a:t>
            </a:r>
            <a:r>
              <a:rPr lang="en" altLang="zh-CN" dirty="0">
                <a:solidFill>
                  <a:srgbClr val="E03E36"/>
                </a:solidFill>
                <a:latin typeface="Times New Roman" panose="02020603050405020304" pitchFamily="18" charset="0"/>
                <a:cs typeface="Times New Roman" panose="02020603050405020304" pitchFamily="18" charset="0"/>
              </a:rPr>
              <a:t>Nuclear Norm</a:t>
            </a:r>
            <a:r>
              <a:rPr lang="zh-CN" altLang="en" dirty="0">
                <a:solidFill>
                  <a:srgbClr val="E03E36"/>
                </a:solidFill>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核范数（也称为迹</a:t>
            </a:r>
            <a:r>
              <a:rPr lang="en-US" altLang="zh-CN" dirty="0">
                <a:latin typeface="Times New Roman" panose="02020603050405020304" pitchFamily="18" charset="0"/>
                <a:cs typeface="Times New Roman" panose="02020603050405020304" pitchFamily="18" charset="0"/>
              </a:rPr>
              <a:t>Trace</a:t>
            </a:r>
            <a:r>
              <a:rPr lang="zh-CN" altLang="en-US" dirty="0">
                <a:latin typeface="Times New Roman" panose="02020603050405020304" pitchFamily="18" charset="0"/>
                <a:cs typeface="Times New Roman" panose="02020603050405020304" pitchFamily="18" charset="0"/>
              </a:rPr>
              <a:t>范数）是矩阵奇异值的和。</a:t>
            </a:r>
          </a:p>
        </p:txBody>
      </p:sp>
      <p:sp>
        <p:nvSpPr>
          <p:cNvPr id="10" name="文本框 9">
            <a:extLst>
              <a:ext uri="{FF2B5EF4-FFF2-40B4-BE49-F238E27FC236}">
                <a16:creationId xmlns:a16="http://schemas.microsoft.com/office/drawing/2014/main" id="{614B4563-00A6-9342-8641-08B2685B7EAC}"/>
              </a:ext>
            </a:extLst>
          </p:cNvPr>
          <p:cNvSpPr txBox="1"/>
          <p:nvPr/>
        </p:nvSpPr>
        <p:spPr>
          <a:xfrm>
            <a:off x="251520" y="2656532"/>
            <a:ext cx="8640960" cy="1200329"/>
          </a:xfrm>
          <a:prstGeom prst="rect">
            <a:avLst/>
          </a:prstGeom>
          <a:noFill/>
        </p:spPr>
        <p:txBody>
          <a:bodyPr wrap="square">
            <a:spAutoFit/>
          </a:bodyPr>
          <a:lstStyle/>
          <a:p>
            <a:r>
              <a:rPr lang="zh-CN" altLang="en-US" b="1" dirty="0">
                <a:latin typeface="Times New Roman" panose="02020603050405020304" pitchFamily="18" charset="0"/>
                <a:ea typeface="SimSun" panose="02010600030101010101" pitchFamily="2" charset="-122"/>
                <a:cs typeface="Times New Roman" panose="02020603050405020304" pitchFamily="18" charset="0"/>
              </a:rPr>
              <a:t>应用</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核范数常用于矩阵分解、推荐系统和低秩矩阵恢复问题中，如矩阵完成（</a:t>
            </a:r>
            <a:r>
              <a:rPr lang="en" altLang="zh-CN" dirty="0">
                <a:latin typeface="Times New Roman" panose="02020603050405020304" pitchFamily="18" charset="0"/>
                <a:cs typeface="Times New Roman" panose="02020603050405020304" pitchFamily="18" charset="0"/>
              </a:rPr>
              <a:t>Matrix Completion</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等。</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几何意义</a:t>
            </a:r>
            <a:r>
              <a:rPr lang="zh-CN" altLang="en-US" dirty="0">
                <a:latin typeface="Times New Roman" panose="02020603050405020304" pitchFamily="18" charset="0"/>
                <a:cs typeface="Times New Roman" panose="02020603050405020304" pitchFamily="18" charset="0"/>
              </a:rPr>
              <a:t>：它用于度量矩阵的秩，并在低秩矩阵逼近问题中起着关键作用。</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6525E3DC-FFD7-B44E-AAA1-9EA2F5175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1562254"/>
            <a:ext cx="2387600" cy="889000"/>
          </a:xfrm>
          <a:prstGeom prst="rect">
            <a:avLst/>
          </a:prstGeom>
        </p:spPr>
      </p:pic>
    </p:spTree>
    <p:extLst>
      <p:ext uri="{BB962C8B-B14F-4D97-AF65-F5344CB8AC3E}">
        <p14:creationId xmlns:p14="http://schemas.microsoft.com/office/powerpoint/2010/main" val="280230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应用举例</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：矩阵分解</a:t>
            </a:r>
          </a:p>
        </p:txBody>
      </p:sp>
      <p:pic>
        <p:nvPicPr>
          <p:cNvPr id="4" name="图片 3">
            <a:extLst>
              <a:ext uri="{FF2B5EF4-FFF2-40B4-BE49-F238E27FC236}">
                <a16:creationId xmlns:a16="http://schemas.microsoft.com/office/drawing/2014/main" id="{0122FF9E-6D4B-8746-9716-2791EA2EF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275606"/>
            <a:ext cx="6783865" cy="3065512"/>
          </a:xfrm>
          <a:prstGeom prst="rect">
            <a:avLst/>
          </a:prstGeom>
        </p:spPr>
      </p:pic>
    </p:spTree>
    <p:extLst>
      <p:ext uri="{BB962C8B-B14F-4D97-AF65-F5344CB8AC3E}">
        <p14:creationId xmlns:p14="http://schemas.microsoft.com/office/powerpoint/2010/main" val="15195946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应用举例</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：推荐系统</a:t>
            </a:r>
          </a:p>
        </p:txBody>
      </p:sp>
      <p:pic>
        <p:nvPicPr>
          <p:cNvPr id="4" name="图片 3">
            <a:extLst>
              <a:ext uri="{FF2B5EF4-FFF2-40B4-BE49-F238E27FC236}">
                <a16:creationId xmlns:a16="http://schemas.microsoft.com/office/drawing/2014/main" id="{F20B0507-1FFC-5440-A5BE-BE4A05541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273" y="1063663"/>
            <a:ext cx="5823453" cy="3532787"/>
          </a:xfrm>
          <a:prstGeom prst="rect">
            <a:avLst/>
          </a:prstGeom>
        </p:spPr>
      </p:pic>
    </p:spTree>
    <p:extLst>
      <p:ext uri="{BB962C8B-B14F-4D97-AF65-F5344CB8AC3E}">
        <p14:creationId xmlns:p14="http://schemas.microsoft.com/office/powerpoint/2010/main" val="1127845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应用举例</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：图像去噪</a:t>
            </a:r>
          </a:p>
        </p:txBody>
      </p:sp>
      <p:pic>
        <p:nvPicPr>
          <p:cNvPr id="5" name="图片 4">
            <a:extLst>
              <a:ext uri="{FF2B5EF4-FFF2-40B4-BE49-F238E27FC236}">
                <a16:creationId xmlns:a16="http://schemas.microsoft.com/office/drawing/2014/main" id="{D20DEDCA-F69F-FB4B-BA08-B4EA083C8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203598"/>
            <a:ext cx="6908046" cy="2736304"/>
          </a:xfrm>
          <a:prstGeom prst="rect">
            <a:avLst/>
          </a:prstGeom>
        </p:spPr>
      </p:pic>
    </p:spTree>
    <p:extLst>
      <p:ext uri="{BB962C8B-B14F-4D97-AF65-F5344CB8AC3E}">
        <p14:creationId xmlns:p14="http://schemas.microsoft.com/office/powerpoint/2010/main" val="726696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应用举例</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：图像去噪</a:t>
            </a:r>
          </a:p>
        </p:txBody>
      </p:sp>
      <p:pic>
        <p:nvPicPr>
          <p:cNvPr id="4" name="图片 3">
            <a:extLst>
              <a:ext uri="{FF2B5EF4-FFF2-40B4-BE49-F238E27FC236}">
                <a16:creationId xmlns:a16="http://schemas.microsoft.com/office/drawing/2014/main" id="{2CBD07D4-CD84-7B4F-8C3F-0AD6EC397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117893"/>
            <a:ext cx="3480093" cy="3394822"/>
          </a:xfrm>
          <a:prstGeom prst="rect">
            <a:avLst/>
          </a:prstGeom>
        </p:spPr>
      </p:pic>
      <p:pic>
        <p:nvPicPr>
          <p:cNvPr id="7" name="图片 6">
            <a:extLst>
              <a:ext uri="{FF2B5EF4-FFF2-40B4-BE49-F238E27FC236}">
                <a16:creationId xmlns:a16="http://schemas.microsoft.com/office/drawing/2014/main" id="{301ED6BA-AB4E-1F4E-AD6E-3F4B2B8DA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675" y="852427"/>
            <a:ext cx="3328717" cy="2520825"/>
          </a:xfrm>
          <a:prstGeom prst="rect">
            <a:avLst/>
          </a:prstGeom>
        </p:spPr>
      </p:pic>
      <p:pic>
        <p:nvPicPr>
          <p:cNvPr id="9" name="图片 8">
            <a:extLst>
              <a:ext uri="{FF2B5EF4-FFF2-40B4-BE49-F238E27FC236}">
                <a16:creationId xmlns:a16="http://schemas.microsoft.com/office/drawing/2014/main" id="{60367327-EB5B-0749-9BBE-02DA73017E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1675" y="3388509"/>
            <a:ext cx="3328717" cy="1484639"/>
          </a:xfrm>
          <a:prstGeom prst="rect">
            <a:avLst/>
          </a:prstGeom>
        </p:spPr>
      </p:pic>
    </p:spTree>
    <p:extLst>
      <p:ext uri="{BB962C8B-B14F-4D97-AF65-F5344CB8AC3E}">
        <p14:creationId xmlns:p14="http://schemas.microsoft.com/office/powerpoint/2010/main" val="374009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应用举例</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：图像去噪</a:t>
            </a:r>
          </a:p>
        </p:txBody>
      </p:sp>
      <p:pic>
        <p:nvPicPr>
          <p:cNvPr id="5" name="图片 4">
            <a:extLst>
              <a:ext uri="{FF2B5EF4-FFF2-40B4-BE49-F238E27FC236}">
                <a16:creationId xmlns:a16="http://schemas.microsoft.com/office/drawing/2014/main" id="{420DED9E-B772-C949-A969-A878CE264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493" y="1538087"/>
            <a:ext cx="2507579" cy="2473823"/>
          </a:xfrm>
          <a:prstGeom prst="rect">
            <a:avLst/>
          </a:prstGeom>
        </p:spPr>
      </p:pic>
      <p:pic>
        <p:nvPicPr>
          <p:cNvPr id="8" name="图片 7">
            <a:extLst>
              <a:ext uri="{FF2B5EF4-FFF2-40B4-BE49-F238E27FC236}">
                <a16:creationId xmlns:a16="http://schemas.microsoft.com/office/drawing/2014/main" id="{9343DE65-3657-E64A-ADB0-862753B84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1631459"/>
            <a:ext cx="3279883" cy="2380451"/>
          </a:xfrm>
          <a:prstGeom prst="rect">
            <a:avLst/>
          </a:prstGeom>
        </p:spPr>
      </p:pic>
      <p:sp>
        <p:nvSpPr>
          <p:cNvPr id="10" name="文本框 9">
            <a:extLst>
              <a:ext uri="{FF2B5EF4-FFF2-40B4-BE49-F238E27FC236}">
                <a16:creationId xmlns:a16="http://schemas.microsoft.com/office/drawing/2014/main" id="{5A7112B3-A78F-0A4B-B0B6-55E85D3AC087}"/>
              </a:ext>
            </a:extLst>
          </p:cNvPr>
          <p:cNvSpPr txBox="1"/>
          <p:nvPr/>
        </p:nvSpPr>
        <p:spPr>
          <a:xfrm>
            <a:off x="3131840" y="969974"/>
            <a:ext cx="3063659" cy="369332"/>
          </a:xfrm>
          <a:prstGeom prst="rect">
            <a:avLst/>
          </a:prstGeom>
          <a:noFill/>
        </p:spPr>
        <p:txBody>
          <a:bodyPr wrap="none" rtlCol="0">
            <a:spAutoFit/>
          </a:bodyPr>
          <a:lstStyle/>
          <a:p>
            <a:r>
              <a:rPr kumimoji="1" lang="zh-CN" altLang="en-US" dirty="0"/>
              <a:t>图像的非局部自相似性先验</a:t>
            </a:r>
          </a:p>
        </p:txBody>
      </p:sp>
    </p:spTree>
    <p:extLst>
      <p:ext uri="{BB962C8B-B14F-4D97-AF65-F5344CB8AC3E}">
        <p14:creationId xmlns:p14="http://schemas.microsoft.com/office/powerpoint/2010/main" val="395863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应用举例</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：图像去噪</a:t>
            </a:r>
          </a:p>
        </p:txBody>
      </p:sp>
      <p:pic>
        <p:nvPicPr>
          <p:cNvPr id="5" name="图片 4">
            <a:extLst>
              <a:ext uri="{FF2B5EF4-FFF2-40B4-BE49-F238E27FC236}">
                <a16:creationId xmlns:a16="http://schemas.microsoft.com/office/drawing/2014/main" id="{AABAB4AC-890B-2941-83B5-98B7E548F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91630"/>
            <a:ext cx="3943363" cy="2713908"/>
          </a:xfrm>
          <a:prstGeom prst="rect">
            <a:avLst/>
          </a:prstGeom>
        </p:spPr>
      </p:pic>
      <p:pic>
        <p:nvPicPr>
          <p:cNvPr id="8" name="图片 7">
            <a:extLst>
              <a:ext uri="{FF2B5EF4-FFF2-40B4-BE49-F238E27FC236}">
                <a16:creationId xmlns:a16="http://schemas.microsoft.com/office/drawing/2014/main" id="{64730ADE-209A-3248-A92B-D13393E66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347614"/>
            <a:ext cx="3532555" cy="2996581"/>
          </a:xfrm>
          <a:prstGeom prst="rect">
            <a:avLst/>
          </a:prstGeom>
        </p:spPr>
      </p:pic>
    </p:spTree>
    <p:extLst>
      <p:ext uri="{BB962C8B-B14F-4D97-AF65-F5344CB8AC3E}">
        <p14:creationId xmlns:p14="http://schemas.microsoft.com/office/powerpoint/2010/main" val="245642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应用举例</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：图像去噪</a:t>
            </a:r>
          </a:p>
        </p:txBody>
      </p:sp>
      <p:pic>
        <p:nvPicPr>
          <p:cNvPr id="4" name="图片 3">
            <a:extLst>
              <a:ext uri="{FF2B5EF4-FFF2-40B4-BE49-F238E27FC236}">
                <a16:creationId xmlns:a16="http://schemas.microsoft.com/office/drawing/2014/main" id="{67EC09AA-E7B3-F246-AD91-D041BF5BE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275606"/>
            <a:ext cx="3125781" cy="3111540"/>
          </a:xfrm>
          <a:prstGeom prst="rect">
            <a:avLst/>
          </a:prstGeom>
        </p:spPr>
      </p:pic>
      <p:pic>
        <p:nvPicPr>
          <p:cNvPr id="7" name="图片 6">
            <a:extLst>
              <a:ext uri="{FF2B5EF4-FFF2-40B4-BE49-F238E27FC236}">
                <a16:creationId xmlns:a16="http://schemas.microsoft.com/office/drawing/2014/main" id="{C4CFBE4A-1628-644B-AA01-EED286C69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086" y="875056"/>
            <a:ext cx="3096344" cy="4163327"/>
          </a:xfrm>
          <a:prstGeom prst="rect">
            <a:avLst/>
          </a:prstGeom>
        </p:spPr>
      </p:pic>
    </p:spTree>
    <p:extLst>
      <p:ext uri="{BB962C8B-B14F-4D97-AF65-F5344CB8AC3E}">
        <p14:creationId xmlns:p14="http://schemas.microsoft.com/office/powerpoint/2010/main" val="331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应用举例</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：图像去噪</a:t>
            </a:r>
          </a:p>
        </p:txBody>
      </p:sp>
      <p:pic>
        <p:nvPicPr>
          <p:cNvPr id="5" name="图片 4">
            <a:extLst>
              <a:ext uri="{FF2B5EF4-FFF2-40B4-BE49-F238E27FC236}">
                <a16:creationId xmlns:a16="http://schemas.microsoft.com/office/drawing/2014/main" id="{74259EB7-F0B3-7D44-988B-D8719BBB1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44" y="1119959"/>
            <a:ext cx="7380312" cy="3284735"/>
          </a:xfrm>
          <a:prstGeom prst="rect">
            <a:avLst/>
          </a:prstGeom>
        </p:spPr>
      </p:pic>
    </p:spTree>
    <p:extLst>
      <p:ext uri="{BB962C8B-B14F-4D97-AF65-F5344CB8AC3E}">
        <p14:creationId xmlns:p14="http://schemas.microsoft.com/office/powerpoint/2010/main" val="2274435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69674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主成分分析推导过程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7</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769A1C44-F0ED-BC42-A899-8C36EF33A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915566"/>
            <a:ext cx="3217858" cy="1872208"/>
          </a:xfrm>
          <a:prstGeom prst="rect">
            <a:avLst/>
          </a:prstGeom>
        </p:spPr>
      </p:pic>
      <p:pic>
        <p:nvPicPr>
          <p:cNvPr id="8" name="图片 7">
            <a:extLst>
              <a:ext uri="{FF2B5EF4-FFF2-40B4-BE49-F238E27FC236}">
                <a16:creationId xmlns:a16="http://schemas.microsoft.com/office/drawing/2014/main" id="{5B4098B9-D7AE-6C4E-AB8C-43605C734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306" y="2940763"/>
            <a:ext cx="3312368" cy="1969650"/>
          </a:xfrm>
          <a:prstGeom prst="rect">
            <a:avLst/>
          </a:prstGeom>
        </p:spPr>
      </p:pic>
    </p:spTree>
    <p:extLst>
      <p:ext uri="{BB962C8B-B14F-4D97-AF65-F5344CB8AC3E}">
        <p14:creationId xmlns:p14="http://schemas.microsoft.com/office/powerpoint/2010/main" val="36339618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应用举例</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：图像去噪</a:t>
            </a:r>
          </a:p>
        </p:txBody>
      </p:sp>
      <p:pic>
        <p:nvPicPr>
          <p:cNvPr id="4" name="图片 3">
            <a:extLst>
              <a:ext uri="{FF2B5EF4-FFF2-40B4-BE49-F238E27FC236}">
                <a16:creationId xmlns:a16="http://schemas.microsoft.com/office/drawing/2014/main" id="{6563327C-5029-844E-AB7E-33CA98C34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500" y="1059582"/>
            <a:ext cx="6343000" cy="3708436"/>
          </a:xfrm>
          <a:prstGeom prst="rect">
            <a:avLst/>
          </a:prstGeom>
        </p:spPr>
      </p:pic>
    </p:spTree>
    <p:extLst>
      <p:ext uri="{BB962C8B-B14F-4D97-AF65-F5344CB8AC3E}">
        <p14:creationId xmlns:p14="http://schemas.microsoft.com/office/powerpoint/2010/main" val="1374014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聚类分析</a:t>
            </a:r>
          </a:p>
        </p:txBody>
      </p:sp>
      <p:graphicFrame>
        <p:nvGraphicFramePr>
          <p:cNvPr id="3" name="Object 3">
            <a:extLst>
              <a:ext uri="{FF2B5EF4-FFF2-40B4-BE49-F238E27FC236}">
                <a16:creationId xmlns:a16="http://schemas.microsoft.com/office/drawing/2014/main" id="{BA218269-8725-C74F-B62F-9AEAC2DC1E08}"/>
              </a:ext>
            </a:extLst>
          </p:cNvPr>
          <p:cNvGraphicFramePr>
            <a:graphicFrameLocks noChangeAspect="1"/>
          </p:cNvGraphicFramePr>
          <p:nvPr>
            <p:extLst>
              <p:ext uri="{D42A27DB-BD31-4B8C-83A1-F6EECF244321}">
                <p14:modId xmlns:p14="http://schemas.microsoft.com/office/powerpoint/2010/main" val="1032825517"/>
              </p:ext>
            </p:extLst>
          </p:nvPr>
        </p:nvGraphicFramePr>
        <p:xfrm>
          <a:off x="2011363" y="1611170"/>
          <a:ext cx="5305425" cy="928688"/>
        </p:xfrm>
        <a:graphic>
          <a:graphicData uri="http://schemas.openxmlformats.org/presentationml/2006/ole">
            <mc:AlternateContent xmlns:mc="http://schemas.openxmlformats.org/markup-compatibility/2006">
              <mc:Choice xmlns:v="urn:schemas-microsoft-com:vml" Requires="v">
                <p:oleObj spid="_x0000_s177113" r:id="rId4" imgW="61442600" imgH="10820400" progId="Equation.DSMT4">
                  <p:embed/>
                </p:oleObj>
              </mc:Choice>
              <mc:Fallback>
                <p:oleObj r:id="rId4" imgW="61442600" imgH="10820400" progId="Equation.DSMT4">
                  <p:embed/>
                  <p:pic>
                    <p:nvPicPr>
                      <p:cNvPr id="12291" name="Object 3">
                        <a:extLst>
                          <a:ext uri="{FF2B5EF4-FFF2-40B4-BE49-F238E27FC236}">
                            <a16:creationId xmlns:a16="http://schemas.microsoft.com/office/drawing/2014/main" id="{83B010FA-E52F-3F43-932E-6843D5272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1363" y="1611170"/>
                        <a:ext cx="5305425"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4" name="Rectangle 5">
            <a:extLst>
              <a:ext uri="{FF2B5EF4-FFF2-40B4-BE49-F238E27FC236}">
                <a16:creationId xmlns:a16="http://schemas.microsoft.com/office/drawing/2014/main" id="{E89A9C51-DAA4-4044-99B6-81BD46BD57B1}"/>
              </a:ext>
            </a:extLst>
          </p:cNvPr>
          <p:cNvSpPr>
            <a:spLocks noChangeArrowheads="1"/>
          </p:cNvSpPr>
          <p:nvPr/>
        </p:nvSpPr>
        <p:spPr bwMode="auto">
          <a:xfrm>
            <a:off x="395536" y="921481"/>
            <a:ext cx="835292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spcBef>
                <a:spcPct val="20000"/>
              </a:spcBef>
            </a:pPr>
            <a:r>
              <a:rPr lang="zh-CN" altLang="zh-CN" dirty="0"/>
              <a:t>    以上距离与各变量指标的量纲有关，为消除量纲的影响，有时应先对数据进行标准化，然后用标准化数据计算距离。标准化数据</a:t>
            </a:r>
          </a:p>
        </p:txBody>
      </p:sp>
      <p:grpSp>
        <p:nvGrpSpPr>
          <p:cNvPr id="5" name="Group 6">
            <a:extLst>
              <a:ext uri="{FF2B5EF4-FFF2-40B4-BE49-F238E27FC236}">
                <a16:creationId xmlns:a16="http://schemas.microsoft.com/office/drawing/2014/main" id="{8B1CB5AF-DAC6-A048-84EE-9E52A4B77F45}"/>
              </a:ext>
            </a:extLst>
          </p:cNvPr>
          <p:cNvGrpSpPr>
            <a:grpSpLocks/>
          </p:cNvGrpSpPr>
          <p:nvPr/>
        </p:nvGrpSpPr>
        <p:grpSpPr bwMode="auto">
          <a:xfrm>
            <a:off x="467544" y="2526617"/>
            <a:ext cx="5040313" cy="862012"/>
            <a:chOff x="0" y="-64"/>
            <a:chExt cx="3175" cy="543"/>
          </a:xfrm>
        </p:grpSpPr>
        <p:graphicFrame>
          <p:nvGraphicFramePr>
            <p:cNvPr id="6" name="Object 7">
              <a:extLst>
                <a:ext uri="{FF2B5EF4-FFF2-40B4-BE49-F238E27FC236}">
                  <a16:creationId xmlns:a16="http://schemas.microsoft.com/office/drawing/2014/main" id="{D90B68F4-3ED1-E747-82DB-267566277868}"/>
                </a:ext>
              </a:extLst>
            </p:cNvPr>
            <p:cNvGraphicFramePr>
              <a:graphicFrameLocks noChangeAspect="1"/>
            </p:cNvGraphicFramePr>
            <p:nvPr>
              <p:extLst>
                <p:ext uri="{D42A27DB-BD31-4B8C-83A1-F6EECF244321}">
                  <p14:modId xmlns:p14="http://schemas.microsoft.com/office/powerpoint/2010/main" val="3021593131"/>
                </p:ext>
              </p:extLst>
            </p:nvPr>
          </p:nvGraphicFramePr>
          <p:xfrm>
            <a:off x="318" y="-64"/>
            <a:ext cx="2857" cy="543"/>
          </p:xfrm>
          <a:graphic>
            <a:graphicData uri="http://schemas.openxmlformats.org/presentationml/2006/ole">
              <mc:AlternateContent xmlns:mc="http://schemas.openxmlformats.org/markup-compatibility/2006">
                <mc:Choice xmlns:v="urn:schemas-microsoft-com:vml" Requires="v">
                  <p:oleObj spid="_x0000_s177114" r:id="rId6" imgW="52082700" imgH="9944100" progId="Equation.DSMT4">
                    <p:embed/>
                  </p:oleObj>
                </mc:Choice>
                <mc:Fallback>
                  <p:oleObj r:id="rId6" imgW="52082700" imgH="9944100" progId="Equation.DSMT4">
                    <p:embed/>
                    <p:pic>
                      <p:nvPicPr>
                        <p:cNvPr id="12295" name="Object 7">
                          <a:extLst>
                            <a:ext uri="{FF2B5EF4-FFF2-40B4-BE49-F238E27FC236}">
                              <a16:creationId xmlns:a16="http://schemas.microsoft.com/office/drawing/2014/main" id="{6D0A2703-6EDD-974D-968C-99A17047D7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 y="-64"/>
                          <a:ext cx="2857"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7" name="Text Box 8">
              <a:extLst>
                <a:ext uri="{FF2B5EF4-FFF2-40B4-BE49-F238E27FC236}">
                  <a16:creationId xmlns:a16="http://schemas.microsoft.com/office/drawing/2014/main" id="{780E0136-68AC-6648-B363-54FC790E4CBD}"/>
                </a:ext>
              </a:extLst>
            </p:cNvPr>
            <p:cNvSpPr txBox="1">
              <a:spLocks noChangeArrowheads="1"/>
            </p:cNvSpPr>
            <p:nvPr/>
          </p:nvSpPr>
          <p:spPr bwMode="auto">
            <a:xfrm>
              <a:off x="0" y="113"/>
              <a:ext cx="44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t>其中</a:t>
              </a:r>
            </a:p>
          </p:txBody>
        </p:sp>
      </p:grpSp>
      <p:graphicFrame>
        <p:nvGraphicFramePr>
          <p:cNvPr id="8" name="Object 9">
            <a:extLst>
              <a:ext uri="{FF2B5EF4-FFF2-40B4-BE49-F238E27FC236}">
                <a16:creationId xmlns:a16="http://schemas.microsoft.com/office/drawing/2014/main" id="{1059AF85-E7ED-5847-9315-CDB7562EB069}"/>
              </a:ext>
            </a:extLst>
          </p:cNvPr>
          <p:cNvGraphicFramePr>
            <a:graphicFrameLocks noChangeAspect="1"/>
          </p:cNvGraphicFramePr>
          <p:nvPr>
            <p:extLst>
              <p:ext uri="{D42A27DB-BD31-4B8C-83A1-F6EECF244321}">
                <p14:modId xmlns:p14="http://schemas.microsoft.com/office/powerpoint/2010/main" val="2687583927"/>
              </p:ext>
            </p:extLst>
          </p:nvPr>
        </p:nvGraphicFramePr>
        <p:xfrm>
          <a:off x="3491880" y="3182579"/>
          <a:ext cx="3281196" cy="1084271"/>
        </p:xfrm>
        <a:graphic>
          <a:graphicData uri="http://schemas.openxmlformats.org/presentationml/2006/ole">
            <mc:AlternateContent xmlns:mc="http://schemas.openxmlformats.org/markup-compatibility/2006">
              <mc:Choice xmlns:v="urn:schemas-microsoft-com:vml" Requires="v">
                <p:oleObj spid="_x0000_s177115" r:id="rId8" imgW="42710100" imgH="14046200" progId="Equation.DSMT4">
                  <p:embed/>
                </p:oleObj>
              </mc:Choice>
              <mc:Fallback>
                <p:oleObj r:id="rId8" imgW="42710100" imgH="14046200" progId="Equation.DSMT4">
                  <p:embed/>
                  <p:pic>
                    <p:nvPicPr>
                      <p:cNvPr id="12297" name="Object 9">
                        <a:extLst>
                          <a:ext uri="{FF2B5EF4-FFF2-40B4-BE49-F238E27FC236}">
                            <a16:creationId xmlns:a16="http://schemas.microsoft.com/office/drawing/2014/main" id="{FE43B7A9-9EC0-134D-909D-876729D2DA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1880" y="3182579"/>
                        <a:ext cx="3281196" cy="1084271"/>
                      </a:xfrm>
                      <a:prstGeom prst="rect">
                        <a:avLst/>
                      </a:prstGeom>
                      <a:noFill/>
                      <a:ln>
                        <a:noFill/>
                      </a:ln>
                    </p:spPr>
                  </p:pic>
                </p:oleObj>
              </mc:Fallback>
            </mc:AlternateContent>
          </a:graphicData>
        </a:graphic>
      </p:graphicFrame>
      <p:sp>
        <p:nvSpPr>
          <p:cNvPr id="9" name="Rectangle 10">
            <a:extLst>
              <a:ext uri="{FF2B5EF4-FFF2-40B4-BE49-F238E27FC236}">
                <a16:creationId xmlns:a16="http://schemas.microsoft.com/office/drawing/2014/main" id="{90C21FBD-D21B-0C4F-AE78-A48ECAB6FC19}"/>
              </a:ext>
            </a:extLst>
          </p:cNvPr>
          <p:cNvSpPr>
            <a:spLocks noChangeArrowheads="1"/>
          </p:cNvSpPr>
          <p:nvPr/>
        </p:nvSpPr>
        <p:spPr bwMode="auto">
          <a:xfrm>
            <a:off x="1433408" y="3663393"/>
            <a:ext cx="13849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spcBef>
                <a:spcPct val="20000"/>
              </a:spcBef>
            </a:pPr>
            <a:r>
              <a:rPr lang="zh-CN" altLang="zh-CN" dirty="0">
                <a:solidFill>
                  <a:srgbClr val="E03E36"/>
                </a:solidFill>
              </a:rPr>
              <a:t>方差加权距离</a:t>
            </a:r>
          </a:p>
        </p:txBody>
      </p:sp>
      <p:grpSp>
        <p:nvGrpSpPr>
          <p:cNvPr id="10" name="Group 11">
            <a:extLst>
              <a:ext uri="{FF2B5EF4-FFF2-40B4-BE49-F238E27FC236}">
                <a16:creationId xmlns:a16="http://schemas.microsoft.com/office/drawing/2014/main" id="{87A80B3A-D533-A340-AB73-F2AB2A0439DE}"/>
              </a:ext>
            </a:extLst>
          </p:cNvPr>
          <p:cNvGrpSpPr>
            <a:grpSpLocks/>
          </p:cNvGrpSpPr>
          <p:nvPr/>
        </p:nvGrpSpPr>
        <p:grpSpPr bwMode="auto">
          <a:xfrm>
            <a:off x="684803" y="4256198"/>
            <a:ext cx="7483475" cy="560389"/>
            <a:chOff x="0" y="-57"/>
            <a:chExt cx="4714" cy="353"/>
          </a:xfrm>
        </p:grpSpPr>
        <p:graphicFrame>
          <p:nvGraphicFramePr>
            <p:cNvPr id="11" name="Object 12">
              <a:extLst>
                <a:ext uri="{FF2B5EF4-FFF2-40B4-BE49-F238E27FC236}">
                  <a16:creationId xmlns:a16="http://schemas.microsoft.com/office/drawing/2014/main" id="{EE5C6775-72C2-9146-91A9-408DBCCEC02F}"/>
                </a:ext>
              </a:extLst>
            </p:cNvPr>
            <p:cNvGraphicFramePr>
              <a:graphicFrameLocks noChangeAspect="1"/>
            </p:cNvGraphicFramePr>
            <p:nvPr>
              <p:extLst>
                <p:ext uri="{D42A27DB-BD31-4B8C-83A1-F6EECF244321}">
                  <p14:modId xmlns:p14="http://schemas.microsoft.com/office/powerpoint/2010/main" val="3705933557"/>
                </p:ext>
              </p:extLst>
            </p:nvPr>
          </p:nvGraphicFramePr>
          <p:xfrm>
            <a:off x="906" y="-57"/>
            <a:ext cx="254" cy="303"/>
          </p:xfrm>
          <a:graphic>
            <a:graphicData uri="http://schemas.openxmlformats.org/presentationml/2006/ole">
              <mc:AlternateContent xmlns:mc="http://schemas.openxmlformats.org/markup-compatibility/2006">
                <mc:Choice xmlns:v="urn:schemas-microsoft-com:vml" Requires="v">
                  <p:oleObj spid="_x0000_s177116" r:id="rId10" imgW="4394200" imgH="5562600" progId="Equation.DSMT4">
                    <p:embed/>
                  </p:oleObj>
                </mc:Choice>
                <mc:Fallback>
                  <p:oleObj r:id="rId10" imgW="4394200" imgH="5562600" progId="Equation.DSMT4">
                    <p:embed/>
                    <p:pic>
                      <p:nvPicPr>
                        <p:cNvPr id="12300" name="Object 12">
                          <a:extLst>
                            <a:ext uri="{FF2B5EF4-FFF2-40B4-BE49-F238E27FC236}">
                              <a16:creationId xmlns:a16="http://schemas.microsoft.com/office/drawing/2014/main" id="{E6215E47-2166-D24E-9C6F-092F37D963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 y="-57"/>
                          <a:ext cx="254" cy="303"/>
                        </a:xfrm>
                        <a:prstGeom prst="rect">
                          <a:avLst/>
                        </a:prstGeom>
                        <a:noFill/>
                        <a:ln>
                          <a:noFill/>
                        </a:ln>
                      </p:spPr>
                    </p:pic>
                  </p:oleObj>
                </mc:Fallback>
              </mc:AlternateContent>
            </a:graphicData>
          </a:graphic>
        </p:graphicFrame>
        <p:sp>
          <p:nvSpPr>
            <p:cNvPr id="12" name="Text Box 13">
              <a:extLst>
                <a:ext uri="{FF2B5EF4-FFF2-40B4-BE49-F238E27FC236}">
                  <a16:creationId xmlns:a16="http://schemas.microsoft.com/office/drawing/2014/main" id="{0AC8E730-25B5-264C-8E46-D51EB9B80CF4}"/>
                </a:ext>
              </a:extLst>
            </p:cNvPr>
            <p:cNvSpPr txBox="1">
              <a:spLocks noChangeArrowheads="1"/>
            </p:cNvSpPr>
            <p:nvPr/>
          </p:nvSpPr>
          <p:spPr bwMode="auto">
            <a:xfrm>
              <a:off x="0" y="24"/>
              <a:ext cx="134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a:t>对标准化数据</a:t>
              </a:r>
            </a:p>
          </p:txBody>
        </p:sp>
        <p:sp>
          <p:nvSpPr>
            <p:cNvPr id="13" name="Text Box 14">
              <a:extLst>
                <a:ext uri="{FF2B5EF4-FFF2-40B4-BE49-F238E27FC236}">
                  <a16:creationId xmlns:a16="http://schemas.microsoft.com/office/drawing/2014/main" id="{676CF3FB-BB90-F845-B0EE-C064F96F8BDA}"/>
                </a:ext>
              </a:extLst>
            </p:cNvPr>
            <p:cNvSpPr txBox="1">
              <a:spLocks noChangeArrowheads="1"/>
            </p:cNvSpPr>
            <p:nvPr/>
          </p:nvSpPr>
          <p:spPr bwMode="auto">
            <a:xfrm>
              <a:off x="1242" y="27"/>
              <a:ext cx="347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t>计算欧式距离时，即方差加权距离.</a:t>
              </a:r>
            </a:p>
          </p:txBody>
        </p:sp>
      </p:grpSp>
    </p:spTree>
    <p:extLst>
      <p:ext uri="{BB962C8B-B14F-4D97-AF65-F5344CB8AC3E}">
        <p14:creationId xmlns:p14="http://schemas.microsoft.com/office/powerpoint/2010/main" val="2159561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样本</a:t>
            </a:r>
            <a:r>
              <a:rPr lang="zh-CN" altLang="zh-CN" sz="2400" b="1" dirty="0">
                <a:solidFill>
                  <a:srgbClr val="630D5F"/>
                </a:solidFill>
                <a:latin typeface="宋体" panose="02010600030101010101" pitchFamily="2" charset="-122"/>
                <a:cs typeface="Times New Roman" panose="02020603050405020304" pitchFamily="18" charset="0"/>
              </a:rPr>
              <a:t>间的相似性度量—距离</a:t>
            </a:r>
            <a:endParaRPr lang="zh-CN" altLang="en-US" sz="2400" b="1" dirty="0">
              <a:solidFill>
                <a:srgbClr val="630D5F"/>
              </a:solidFill>
              <a:latin typeface="宋体"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4A04E767-09A8-D14D-AE4C-C60A3363FEE3}"/>
              </a:ext>
            </a:extLst>
          </p:cNvPr>
          <p:cNvSpPr>
            <a:spLocks noChangeArrowheads="1"/>
          </p:cNvSpPr>
          <p:nvPr/>
        </p:nvSpPr>
        <p:spPr bwMode="auto">
          <a:xfrm>
            <a:off x="0"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 name="Object 3">
            <a:extLst>
              <a:ext uri="{FF2B5EF4-FFF2-40B4-BE49-F238E27FC236}">
                <a16:creationId xmlns:a16="http://schemas.microsoft.com/office/drawing/2014/main" id="{982F819F-F13A-B44D-9F31-78B25137D53C}"/>
              </a:ext>
            </a:extLst>
          </p:cNvPr>
          <p:cNvGraphicFramePr>
            <a:graphicFrameLocks noChangeAspect="1"/>
          </p:cNvGraphicFramePr>
          <p:nvPr>
            <p:extLst>
              <p:ext uri="{D42A27DB-BD31-4B8C-83A1-F6EECF244321}">
                <p14:modId xmlns:p14="http://schemas.microsoft.com/office/powerpoint/2010/main" val="3310910830"/>
              </p:ext>
            </p:extLst>
          </p:nvPr>
        </p:nvGraphicFramePr>
        <p:xfrm>
          <a:off x="1475685" y="744955"/>
          <a:ext cx="4897472" cy="759730"/>
        </p:xfrm>
        <a:graphic>
          <a:graphicData uri="http://schemas.openxmlformats.org/presentationml/2006/ole">
            <mc:AlternateContent xmlns:mc="http://schemas.openxmlformats.org/markup-compatibility/2006">
              <mc:Choice xmlns:v="urn:schemas-microsoft-com:vml" Requires="v">
                <p:oleObj spid="_x0000_s178139" r:id="rId4" imgW="54127400" imgH="8483600" progId="Equation.DSMT4">
                  <p:embed/>
                </p:oleObj>
              </mc:Choice>
              <mc:Fallback>
                <p:oleObj r:id="rId4" imgW="54127400" imgH="8483600" progId="Equation.DSMT4">
                  <p:embed/>
                  <p:pic>
                    <p:nvPicPr>
                      <p:cNvPr id="13315" name="Object 3">
                        <a:extLst>
                          <a:ext uri="{FF2B5EF4-FFF2-40B4-BE49-F238E27FC236}">
                            <a16:creationId xmlns:a16="http://schemas.microsoft.com/office/drawing/2014/main" id="{AD106565-914C-EF43-BA36-6AF625A935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85" y="744955"/>
                        <a:ext cx="4897472" cy="759730"/>
                      </a:xfrm>
                      <a:prstGeom prst="rect">
                        <a:avLst/>
                      </a:prstGeom>
                      <a:noFill/>
                      <a:ln>
                        <a:noFill/>
                      </a:ln>
                    </p:spPr>
                  </p:pic>
                </p:oleObj>
              </mc:Fallback>
            </mc:AlternateContent>
          </a:graphicData>
        </a:graphic>
      </p:graphicFrame>
      <p:sp>
        <p:nvSpPr>
          <p:cNvPr id="5" name="Rectangle 4">
            <a:extLst>
              <a:ext uri="{FF2B5EF4-FFF2-40B4-BE49-F238E27FC236}">
                <a16:creationId xmlns:a16="http://schemas.microsoft.com/office/drawing/2014/main" id="{45713A47-8C12-1540-BE8E-7D306A67F96C}"/>
              </a:ext>
            </a:extLst>
          </p:cNvPr>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 name="Rectangle 5">
            <a:extLst>
              <a:ext uri="{FF2B5EF4-FFF2-40B4-BE49-F238E27FC236}">
                <a16:creationId xmlns:a16="http://schemas.microsoft.com/office/drawing/2014/main" id="{B7EB5B4C-F1DF-6B45-A168-87B20ABB38BB}"/>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Rectangle 6">
            <a:extLst>
              <a:ext uri="{FF2B5EF4-FFF2-40B4-BE49-F238E27FC236}">
                <a16:creationId xmlns:a16="http://schemas.microsoft.com/office/drawing/2014/main" id="{FA25148F-E922-B346-BD50-316A5E759649}"/>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 name="Object 7">
            <a:extLst>
              <a:ext uri="{FF2B5EF4-FFF2-40B4-BE49-F238E27FC236}">
                <a16:creationId xmlns:a16="http://schemas.microsoft.com/office/drawing/2014/main" id="{42899236-56D5-8248-A5DE-638EFBF99349}"/>
              </a:ext>
            </a:extLst>
          </p:cNvPr>
          <p:cNvGraphicFramePr>
            <a:graphicFrameLocks noChangeAspect="1"/>
          </p:cNvGraphicFramePr>
          <p:nvPr>
            <p:extLst>
              <p:ext uri="{D42A27DB-BD31-4B8C-83A1-F6EECF244321}">
                <p14:modId xmlns:p14="http://schemas.microsoft.com/office/powerpoint/2010/main" val="1257882536"/>
              </p:ext>
            </p:extLst>
          </p:nvPr>
        </p:nvGraphicFramePr>
        <p:xfrm>
          <a:off x="373884" y="2554807"/>
          <a:ext cx="3457575" cy="865187"/>
        </p:xfrm>
        <a:graphic>
          <a:graphicData uri="http://schemas.openxmlformats.org/presentationml/2006/ole">
            <mc:AlternateContent xmlns:mc="http://schemas.openxmlformats.org/markup-compatibility/2006">
              <mc:Choice xmlns:v="urn:schemas-microsoft-com:vml" Requires="v">
                <p:oleObj spid="_x0000_s178140" r:id="rId6" imgW="39497000" imgH="9944100" progId="Equation.DSMT4">
                  <p:embed/>
                </p:oleObj>
              </mc:Choice>
              <mc:Fallback>
                <p:oleObj r:id="rId6" imgW="39497000" imgH="9944100" progId="Equation.DSMT4">
                  <p:embed/>
                  <p:pic>
                    <p:nvPicPr>
                      <p:cNvPr id="13319" name="Object 7">
                        <a:extLst>
                          <a:ext uri="{FF2B5EF4-FFF2-40B4-BE49-F238E27FC236}">
                            <a16:creationId xmlns:a16="http://schemas.microsoft.com/office/drawing/2014/main" id="{D09D4292-BE11-5D4D-BC40-0EFE84004A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84" y="2554807"/>
                        <a:ext cx="345757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aphicFrame>
        <p:nvGraphicFramePr>
          <p:cNvPr id="9" name="Object 8">
            <a:extLst>
              <a:ext uri="{FF2B5EF4-FFF2-40B4-BE49-F238E27FC236}">
                <a16:creationId xmlns:a16="http://schemas.microsoft.com/office/drawing/2014/main" id="{70919F84-4CF1-5945-A49D-694E0C91621C}"/>
              </a:ext>
            </a:extLst>
          </p:cNvPr>
          <p:cNvGraphicFramePr>
            <a:graphicFrameLocks noChangeAspect="1"/>
          </p:cNvGraphicFramePr>
          <p:nvPr>
            <p:extLst>
              <p:ext uri="{D42A27DB-BD31-4B8C-83A1-F6EECF244321}">
                <p14:modId xmlns:p14="http://schemas.microsoft.com/office/powerpoint/2010/main" val="2036670384"/>
              </p:ext>
            </p:extLst>
          </p:nvPr>
        </p:nvGraphicFramePr>
        <p:xfrm>
          <a:off x="4174909" y="2596082"/>
          <a:ext cx="1512887" cy="896937"/>
        </p:xfrm>
        <a:graphic>
          <a:graphicData uri="http://schemas.openxmlformats.org/presentationml/2006/ole">
            <mc:AlternateContent xmlns:mc="http://schemas.openxmlformats.org/markup-compatibility/2006">
              <mc:Choice xmlns:v="urn:schemas-microsoft-com:vml" Requires="v">
                <p:oleObj spid="_x0000_s178141" r:id="rId8" imgW="16675100" imgH="9944100" progId="Equation.DSMT4">
                  <p:embed/>
                </p:oleObj>
              </mc:Choice>
              <mc:Fallback>
                <p:oleObj r:id="rId8" imgW="16675100" imgH="9944100" progId="Equation.DSMT4">
                  <p:embed/>
                  <p:pic>
                    <p:nvPicPr>
                      <p:cNvPr id="13320" name="Object 8">
                        <a:extLst>
                          <a:ext uri="{FF2B5EF4-FFF2-40B4-BE49-F238E27FC236}">
                            <a16:creationId xmlns:a16="http://schemas.microsoft.com/office/drawing/2014/main" id="{F75E9CF5-C1AD-CE47-9A0C-13F35434F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4909" y="2596082"/>
                        <a:ext cx="1512887"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10" name="Rectangle 9">
            <a:extLst>
              <a:ext uri="{FF2B5EF4-FFF2-40B4-BE49-F238E27FC236}">
                <a16:creationId xmlns:a16="http://schemas.microsoft.com/office/drawing/2014/main" id="{5C6D781B-F38F-CB43-9CF8-0BC093F679D1}"/>
              </a:ext>
            </a:extLst>
          </p:cNvPr>
          <p:cNvSpPr>
            <a:spLocks noChangeArrowheads="1"/>
          </p:cNvSpPr>
          <p:nvPr/>
        </p:nvSpPr>
        <p:spPr bwMode="auto">
          <a:xfrm>
            <a:off x="280369" y="1096321"/>
            <a:ext cx="111569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spcBef>
                <a:spcPct val="20000"/>
              </a:spcBef>
            </a:pPr>
            <a:r>
              <a:rPr lang="en-US" altLang="zh-CN" dirty="0">
                <a:solidFill>
                  <a:srgbClr val="C00000"/>
                </a:solidFill>
                <a:latin typeface="Times New Roman" panose="02020603050405020304" pitchFamily="18" charset="0"/>
                <a:cs typeface="Times New Roman" panose="02020603050405020304" pitchFamily="18" charset="0"/>
              </a:rPr>
              <a:t>5)</a:t>
            </a:r>
            <a:r>
              <a:rPr lang="zh-CN" altLang="zh-CN" dirty="0">
                <a:solidFill>
                  <a:srgbClr val="C00000"/>
                </a:solidFill>
                <a:latin typeface="Times New Roman" panose="02020603050405020304" pitchFamily="18" charset="0"/>
                <a:cs typeface="Times New Roman" panose="02020603050405020304" pitchFamily="18" charset="0"/>
              </a:rPr>
              <a:t>马氏距离</a:t>
            </a:r>
          </a:p>
        </p:txBody>
      </p:sp>
      <p:grpSp>
        <p:nvGrpSpPr>
          <p:cNvPr id="11" name="Group 10">
            <a:extLst>
              <a:ext uri="{FF2B5EF4-FFF2-40B4-BE49-F238E27FC236}">
                <a16:creationId xmlns:a16="http://schemas.microsoft.com/office/drawing/2014/main" id="{4B0C2652-9849-204A-BCD0-502FBBE56A6C}"/>
              </a:ext>
            </a:extLst>
          </p:cNvPr>
          <p:cNvGrpSpPr>
            <a:grpSpLocks/>
          </p:cNvGrpSpPr>
          <p:nvPr/>
        </p:nvGrpSpPr>
        <p:grpSpPr bwMode="auto">
          <a:xfrm>
            <a:off x="357673" y="1780508"/>
            <a:ext cx="5521325" cy="539750"/>
            <a:chOff x="0" y="-39"/>
            <a:chExt cx="3478" cy="340"/>
          </a:xfrm>
        </p:grpSpPr>
        <p:graphicFrame>
          <p:nvGraphicFramePr>
            <p:cNvPr id="12" name="Object 11">
              <a:extLst>
                <a:ext uri="{FF2B5EF4-FFF2-40B4-BE49-F238E27FC236}">
                  <a16:creationId xmlns:a16="http://schemas.microsoft.com/office/drawing/2014/main" id="{1B037C2A-A130-164C-828F-4F2212922A66}"/>
                </a:ext>
              </a:extLst>
            </p:cNvPr>
            <p:cNvGraphicFramePr>
              <a:graphicFrameLocks noChangeAspect="1"/>
            </p:cNvGraphicFramePr>
            <p:nvPr>
              <p:extLst>
                <p:ext uri="{D42A27DB-BD31-4B8C-83A1-F6EECF244321}">
                  <p14:modId xmlns:p14="http://schemas.microsoft.com/office/powerpoint/2010/main" val="1644111551"/>
                </p:ext>
              </p:extLst>
            </p:nvPr>
          </p:nvGraphicFramePr>
          <p:xfrm>
            <a:off x="1018" y="-39"/>
            <a:ext cx="1044" cy="325"/>
          </p:xfrm>
          <a:graphic>
            <a:graphicData uri="http://schemas.openxmlformats.org/presentationml/2006/ole">
              <mc:AlternateContent xmlns:mc="http://schemas.openxmlformats.org/markup-compatibility/2006">
                <mc:Choice xmlns:v="urn:schemas-microsoft-com:vml" Requires="v">
                  <p:oleObj spid="_x0000_s178142" r:id="rId10" imgW="16967200" imgH="5270500" progId="Equation.DSMT4">
                    <p:embed/>
                  </p:oleObj>
                </mc:Choice>
                <mc:Fallback>
                  <p:oleObj r:id="rId10" imgW="16967200" imgH="5270500" progId="Equation.DSMT4">
                    <p:embed/>
                    <p:pic>
                      <p:nvPicPr>
                        <p:cNvPr id="13323" name="Object 11">
                          <a:extLst>
                            <a:ext uri="{FF2B5EF4-FFF2-40B4-BE49-F238E27FC236}">
                              <a16:creationId xmlns:a16="http://schemas.microsoft.com/office/drawing/2014/main" id="{4B766838-3F39-6D49-BD6D-4CFA17172D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8" y="-39"/>
                          <a:ext cx="1044"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9FF0F7E0-E6AE-454C-9124-40F58F8459FC}"/>
                </a:ext>
              </a:extLst>
            </p:cNvPr>
            <p:cNvSpPr>
              <a:spLocks noChangeArrowheads="1"/>
            </p:cNvSpPr>
            <p:nvPr/>
          </p:nvSpPr>
          <p:spPr bwMode="auto">
            <a:xfrm>
              <a:off x="1794" y="-27"/>
              <a:ext cx="16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zh-CN" dirty="0"/>
                <a:t>算得的协方差阵</a:t>
              </a:r>
            </a:p>
          </p:txBody>
        </p:sp>
        <p:sp>
          <p:nvSpPr>
            <p:cNvPr id="14" name="Text Box 13">
              <a:extLst>
                <a:ext uri="{FF2B5EF4-FFF2-40B4-BE49-F238E27FC236}">
                  <a16:creationId xmlns:a16="http://schemas.microsoft.com/office/drawing/2014/main" id="{1EFA6964-8D07-5447-8C14-ED5FB055C09C}"/>
                </a:ext>
              </a:extLst>
            </p:cNvPr>
            <p:cNvSpPr txBox="1">
              <a:spLocks noChangeArrowheads="1"/>
            </p:cNvSpPr>
            <p:nvPr/>
          </p:nvSpPr>
          <p:spPr bwMode="auto">
            <a:xfrm>
              <a:off x="0" y="32"/>
              <a:ext cx="14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t>其中</a:t>
              </a:r>
              <a:r>
                <a:rPr lang="zh-CN" altLang="zh-CN" i="1" dirty="0">
                  <a:latin typeface="Times New Roman" panose="02020603050405020304" pitchFamily="18" charset="0"/>
                </a:rPr>
                <a:t>S</a:t>
              </a:r>
              <a:r>
                <a:rPr lang="zh-CN" altLang="zh-CN" dirty="0"/>
                <a:t>是由样品</a:t>
              </a:r>
            </a:p>
          </p:txBody>
        </p:sp>
      </p:grpSp>
      <p:pic>
        <p:nvPicPr>
          <p:cNvPr id="177154" name="Picture 2">
            <a:extLst>
              <a:ext uri="{FF2B5EF4-FFF2-40B4-BE49-F238E27FC236}">
                <a16:creationId xmlns:a16="http://schemas.microsoft.com/office/drawing/2014/main" id="{D20F0495-5B1C-454A-B06E-B9C629EDD0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32408" y="1043513"/>
            <a:ext cx="1971765" cy="2787359"/>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83EFE91F-89E0-5543-8A4C-952030037879}"/>
              </a:ext>
            </a:extLst>
          </p:cNvPr>
          <p:cNvSpPr txBox="1"/>
          <p:nvPr/>
        </p:nvSpPr>
        <p:spPr>
          <a:xfrm>
            <a:off x="6051670" y="3985973"/>
            <a:ext cx="2933242" cy="938719"/>
          </a:xfrm>
          <a:prstGeom prst="rect">
            <a:avLst/>
          </a:prstGeom>
          <a:noFill/>
        </p:spPr>
        <p:txBody>
          <a:bodyPr wrap="square">
            <a:spAutoFit/>
          </a:bodyPr>
          <a:lstStyle/>
          <a:p>
            <a:r>
              <a:rPr lang="en" altLang="zh-CN" sz="1100" i="0"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Prasanta Chandra </a:t>
            </a:r>
            <a:r>
              <a:rPr lang="en" altLang="zh-CN" sz="1100" i="0" dirty="0" err="1">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Mahalanobis</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（1893 年 - 1972 年）是一位印度科学家和统计学家。他创立了印度统计研究所，并为大规模抽样调查的设计做出了贡献。由于他的贡献，马哈拉诺比斯被认为是印度统计学之父。</a:t>
            </a:r>
          </a:p>
        </p:txBody>
      </p:sp>
      <p:sp>
        <p:nvSpPr>
          <p:cNvPr id="19" name="文本框 18">
            <a:extLst>
              <a:ext uri="{FF2B5EF4-FFF2-40B4-BE49-F238E27FC236}">
                <a16:creationId xmlns:a16="http://schemas.microsoft.com/office/drawing/2014/main" id="{12ABD876-BE0B-F841-BEC2-F48AED1099BC}"/>
              </a:ext>
            </a:extLst>
          </p:cNvPr>
          <p:cNvSpPr txBox="1"/>
          <p:nvPr/>
        </p:nvSpPr>
        <p:spPr>
          <a:xfrm>
            <a:off x="159088" y="3831749"/>
            <a:ext cx="5719910" cy="923330"/>
          </a:xfrm>
          <a:prstGeom prst="rect">
            <a:avLst/>
          </a:prstGeom>
          <a:noFill/>
        </p:spPr>
        <p:txBody>
          <a:bodyPr wrap="square">
            <a:spAutoFit/>
          </a:bodyPr>
          <a:lstStyle/>
          <a:p>
            <a:r>
              <a:rPr lang="zh-CN" altLang="en-US" dirty="0"/>
              <a:t>通过引入协方差矩阵，马氏距离能够</a:t>
            </a:r>
            <a:r>
              <a:rPr lang="zh-CN" altLang="en-US" dirty="0">
                <a:solidFill>
                  <a:srgbClr val="C00000"/>
                </a:solidFill>
              </a:rPr>
              <a:t>考虑特征之间的相关性</a:t>
            </a:r>
            <a:r>
              <a:rPr lang="zh-CN" altLang="en-US" dirty="0"/>
              <a:t>。如果不同特征有较强的相关性，马氏距离会相应调整距离度量，以避免相关性带来的影响。</a:t>
            </a:r>
          </a:p>
        </p:txBody>
      </p:sp>
    </p:spTree>
    <p:extLst>
      <p:ext uri="{BB962C8B-B14F-4D97-AF65-F5344CB8AC3E}">
        <p14:creationId xmlns:p14="http://schemas.microsoft.com/office/powerpoint/2010/main" val="9685447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变量之间的相似性程度</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Object 4">
            <a:extLst>
              <a:ext uri="{FF2B5EF4-FFF2-40B4-BE49-F238E27FC236}">
                <a16:creationId xmlns:a16="http://schemas.microsoft.com/office/drawing/2014/main" id="{FD446FE8-77E9-0C40-BD3A-0D2E1A44B087}"/>
              </a:ext>
            </a:extLst>
          </p:cNvPr>
          <p:cNvGraphicFramePr>
            <a:graphicFrameLocks noChangeAspect="1"/>
          </p:cNvGraphicFramePr>
          <p:nvPr>
            <p:extLst>
              <p:ext uri="{D42A27DB-BD31-4B8C-83A1-F6EECF244321}">
                <p14:modId xmlns:p14="http://schemas.microsoft.com/office/powerpoint/2010/main" val="2275453726"/>
              </p:ext>
            </p:extLst>
          </p:nvPr>
        </p:nvGraphicFramePr>
        <p:xfrm>
          <a:off x="755576" y="2791943"/>
          <a:ext cx="4178771" cy="1806897"/>
        </p:xfrm>
        <a:graphic>
          <a:graphicData uri="http://schemas.openxmlformats.org/presentationml/2006/ole">
            <mc:AlternateContent xmlns:mc="http://schemas.openxmlformats.org/markup-compatibility/2006">
              <mc:Choice xmlns:v="urn:schemas-microsoft-com:vml" Requires="v">
                <p:oleObj spid="_x0000_s178915" r:id="rId4" imgW="52959000" imgH="22821900" progId="Equation.DSMT4">
                  <p:embed/>
                </p:oleObj>
              </mc:Choice>
              <mc:Fallback>
                <p:oleObj r:id="rId4" imgW="52959000" imgH="22821900" progId="Equation.DSMT4">
                  <p:embed/>
                  <p:pic>
                    <p:nvPicPr>
                      <p:cNvPr id="14340" name="Object 4">
                        <a:extLst>
                          <a:ext uri="{FF2B5EF4-FFF2-40B4-BE49-F238E27FC236}">
                            <a16:creationId xmlns:a16="http://schemas.microsoft.com/office/drawing/2014/main" id="{F2AD2CE2-FDEE-C34B-BE3E-C4805C36A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2791943"/>
                        <a:ext cx="4178771" cy="1806897"/>
                      </a:xfrm>
                      <a:prstGeom prst="rect">
                        <a:avLst/>
                      </a:prstGeom>
                      <a:noFill/>
                      <a:ln>
                        <a:noFill/>
                      </a:ln>
                    </p:spPr>
                  </p:pic>
                </p:oleObj>
              </mc:Fallback>
            </mc:AlternateContent>
          </a:graphicData>
        </a:graphic>
      </p:graphicFrame>
      <p:sp>
        <p:nvSpPr>
          <p:cNvPr id="4" name="Rectangle 6">
            <a:extLst>
              <a:ext uri="{FF2B5EF4-FFF2-40B4-BE49-F238E27FC236}">
                <a16:creationId xmlns:a16="http://schemas.microsoft.com/office/drawing/2014/main" id="{3FF83DA9-00BB-D545-A19C-59185251F364}"/>
              </a:ext>
            </a:extLst>
          </p:cNvPr>
          <p:cNvSpPr>
            <a:spLocks noChangeArrowheads="1"/>
          </p:cNvSpPr>
          <p:nvPr/>
        </p:nvSpPr>
        <p:spPr bwMode="auto">
          <a:xfrm>
            <a:off x="395536" y="978129"/>
            <a:ext cx="8640960" cy="686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30000"/>
              </a:lnSpc>
            </a:pPr>
            <a:r>
              <a:rPr lang="zh-CN" altLang="zh-CN" dirty="0"/>
              <a:t>    当对p个指标变量进行聚类时，用相似系数来衡量变量之间的相似性程度（或关联性程度）。</a:t>
            </a:r>
          </a:p>
        </p:txBody>
      </p:sp>
      <p:grpSp>
        <p:nvGrpSpPr>
          <p:cNvPr id="5" name="Group 7">
            <a:extLst>
              <a:ext uri="{FF2B5EF4-FFF2-40B4-BE49-F238E27FC236}">
                <a16:creationId xmlns:a16="http://schemas.microsoft.com/office/drawing/2014/main" id="{41080070-A05D-7649-9A00-3F3C6FD9E08A}"/>
              </a:ext>
            </a:extLst>
          </p:cNvPr>
          <p:cNvGrpSpPr>
            <a:grpSpLocks/>
          </p:cNvGrpSpPr>
          <p:nvPr/>
        </p:nvGrpSpPr>
        <p:grpSpPr bwMode="auto">
          <a:xfrm>
            <a:off x="899592" y="1858171"/>
            <a:ext cx="6815138" cy="582613"/>
            <a:chOff x="0" y="-77"/>
            <a:chExt cx="4293" cy="367"/>
          </a:xfrm>
        </p:grpSpPr>
        <p:graphicFrame>
          <p:nvGraphicFramePr>
            <p:cNvPr id="6" name="Object 8">
              <a:extLst>
                <a:ext uri="{FF2B5EF4-FFF2-40B4-BE49-F238E27FC236}">
                  <a16:creationId xmlns:a16="http://schemas.microsoft.com/office/drawing/2014/main" id="{9E5FA4A4-2529-C241-8CFD-294A6BFA8FF0}"/>
                </a:ext>
              </a:extLst>
            </p:cNvPr>
            <p:cNvGraphicFramePr>
              <a:graphicFrameLocks noChangeAspect="1"/>
            </p:cNvGraphicFramePr>
            <p:nvPr>
              <p:extLst>
                <p:ext uri="{D42A27DB-BD31-4B8C-83A1-F6EECF244321}">
                  <p14:modId xmlns:p14="http://schemas.microsoft.com/office/powerpoint/2010/main" val="3345999640"/>
                </p:ext>
              </p:extLst>
            </p:nvPr>
          </p:nvGraphicFramePr>
          <p:xfrm>
            <a:off x="224" y="-77"/>
            <a:ext cx="348" cy="363"/>
          </p:xfrm>
          <a:graphic>
            <a:graphicData uri="http://schemas.openxmlformats.org/presentationml/2006/ole">
              <mc:AlternateContent xmlns:mc="http://schemas.openxmlformats.org/markup-compatibility/2006">
                <mc:Choice xmlns:v="urn:schemas-microsoft-com:vml" Requires="v">
                  <p:oleObj spid="_x0000_s178916" r:id="rId6" imgW="5270500" imgH="5562600" progId="Equation.DSMT4">
                    <p:embed/>
                  </p:oleObj>
                </mc:Choice>
                <mc:Fallback>
                  <p:oleObj r:id="rId6" imgW="5270500" imgH="5562600" progId="Equation.DSMT4">
                    <p:embed/>
                    <p:pic>
                      <p:nvPicPr>
                        <p:cNvPr id="14344" name="Object 8">
                          <a:extLst>
                            <a:ext uri="{FF2B5EF4-FFF2-40B4-BE49-F238E27FC236}">
                              <a16:creationId xmlns:a16="http://schemas.microsoft.com/office/drawing/2014/main" id="{E88215EA-DF5A-9741-9036-CFB3401DF4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 y="-77"/>
                          <a:ext cx="348"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grpSp>
          <p:nvGrpSpPr>
            <p:cNvPr id="7" name="Group 9">
              <a:extLst>
                <a:ext uri="{FF2B5EF4-FFF2-40B4-BE49-F238E27FC236}">
                  <a16:creationId xmlns:a16="http://schemas.microsoft.com/office/drawing/2014/main" id="{A006A2A4-A94A-404F-B3AA-652B853A1C06}"/>
                </a:ext>
              </a:extLst>
            </p:cNvPr>
            <p:cNvGrpSpPr>
              <a:grpSpLocks/>
            </p:cNvGrpSpPr>
            <p:nvPr/>
          </p:nvGrpSpPr>
          <p:grpSpPr bwMode="auto">
            <a:xfrm>
              <a:off x="0" y="-65"/>
              <a:ext cx="4293" cy="355"/>
              <a:chOff x="0" y="-84"/>
              <a:chExt cx="4293" cy="355"/>
            </a:xfrm>
          </p:grpSpPr>
          <p:graphicFrame>
            <p:nvGraphicFramePr>
              <p:cNvPr id="8" name="Object 10">
                <a:extLst>
                  <a:ext uri="{FF2B5EF4-FFF2-40B4-BE49-F238E27FC236}">
                    <a16:creationId xmlns:a16="http://schemas.microsoft.com/office/drawing/2014/main" id="{422E7B84-BF7C-B246-A05C-ADCE6D185005}"/>
                  </a:ext>
                </a:extLst>
              </p:cNvPr>
              <p:cNvGraphicFramePr>
                <a:graphicFrameLocks noChangeAspect="1"/>
              </p:cNvGraphicFramePr>
              <p:nvPr>
                <p:extLst>
                  <p:ext uri="{D42A27DB-BD31-4B8C-83A1-F6EECF244321}">
                    <p14:modId xmlns:p14="http://schemas.microsoft.com/office/powerpoint/2010/main" val="4029233720"/>
                  </p:ext>
                </p:extLst>
              </p:nvPr>
            </p:nvGraphicFramePr>
            <p:xfrm>
              <a:off x="1248" y="-84"/>
              <a:ext cx="499" cy="304"/>
            </p:xfrm>
            <a:graphic>
              <a:graphicData uri="http://schemas.openxmlformats.org/presentationml/2006/ole">
                <mc:AlternateContent xmlns:mc="http://schemas.openxmlformats.org/markup-compatibility/2006">
                  <mc:Choice xmlns:v="urn:schemas-microsoft-com:vml" Requires="v">
                    <p:oleObj spid="_x0000_s178917" r:id="rId8" imgW="9067800" imgH="5562600" progId="Equation.DSMT4">
                      <p:embed/>
                    </p:oleObj>
                  </mc:Choice>
                  <mc:Fallback>
                    <p:oleObj r:id="rId8" imgW="9067800" imgH="5562600" progId="Equation.DSMT4">
                      <p:embed/>
                      <p:pic>
                        <p:nvPicPr>
                          <p:cNvPr id="14346" name="Object 10">
                            <a:extLst>
                              <a:ext uri="{FF2B5EF4-FFF2-40B4-BE49-F238E27FC236}">
                                <a16:creationId xmlns:a16="http://schemas.microsoft.com/office/drawing/2014/main" id="{D59C36C2-9903-FC41-9688-E96CC51267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8" y="-84"/>
                            <a:ext cx="49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9" name="Text Box 11">
                <a:extLst>
                  <a:ext uri="{FF2B5EF4-FFF2-40B4-BE49-F238E27FC236}">
                    <a16:creationId xmlns:a16="http://schemas.microsoft.com/office/drawing/2014/main" id="{58ED8099-350F-4649-9D3C-FEA9412162F9}"/>
                  </a:ext>
                </a:extLst>
              </p:cNvPr>
              <p:cNvSpPr txBox="1">
                <a:spLocks noChangeArrowheads="1"/>
              </p:cNvSpPr>
              <p:nvPr/>
            </p:nvSpPr>
            <p:spPr bwMode="auto">
              <a:xfrm>
                <a:off x="0" y="0"/>
                <a:ext cx="2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a:t>若</a:t>
                </a:r>
              </a:p>
            </p:txBody>
          </p:sp>
          <p:sp>
            <p:nvSpPr>
              <p:cNvPr id="10" name="Text Box 12">
                <a:extLst>
                  <a:ext uri="{FF2B5EF4-FFF2-40B4-BE49-F238E27FC236}">
                    <a16:creationId xmlns:a16="http://schemas.microsoft.com/office/drawing/2014/main" id="{543605A8-AD03-294B-8D79-34A027B29050}"/>
                  </a:ext>
                </a:extLst>
              </p:cNvPr>
              <p:cNvSpPr txBox="1">
                <a:spLocks noChangeArrowheads="1"/>
              </p:cNvSpPr>
              <p:nvPr/>
            </p:nvSpPr>
            <p:spPr bwMode="auto">
              <a:xfrm>
                <a:off x="602" y="-9"/>
                <a:ext cx="89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t>表示变量</a:t>
                </a:r>
              </a:p>
            </p:txBody>
          </p:sp>
          <p:sp>
            <p:nvSpPr>
              <p:cNvPr id="11" name="Text Box 13">
                <a:extLst>
                  <a:ext uri="{FF2B5EF4-FFF2-40B4-BE49-F238E27FC236}">
                    <a16:creationId xmlns:a16="http://schemas.microsoft.com/office/drawing/2014/main" id="{EB5053CC-58E1-E54F-A125-F1A0DE052A5A}"/>
                  </a:ext>
                </a:extLst>
              </p:cNvPr>
              <p:cNvSpPr txBox="1">
                <a:spLocks noChangeArrowheads="1"/>
              </p:cNvSpPr>
              <p:nvPr/>
            </p:nvSpPr>
            <p:spPr bwMode="auto">
              <a:xfrm>
                <a:off x="1829" y="2"/>
                <a:ext cx="246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dirty="0"/>
                  <a:t>之间的相似系数，应满足</a:t>
                </a:r>
              </a:p>
            </p:txBody>
          </p:sp>
        </p:grpSp>
      </p:grpSp>
    </p:spTree>
    <p:extLst>
      <p:ext uri="{BB962C8B-B14F-4D97-AF65-F5344CB8AC3E}">
        <p14:creationId xmlns:p14="http://schemas.microsoft.com/office/powerpoint/2010/main" val="38024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zh-CN" sz="2400" b="1" dirty="0">
                <a:solidFill>
                  <a:srgbClr val="630D5F"/>
                </a:solidFill>
                <a:latin typeface="Times New Roman" panose="02020603050405020304" pitchFamily="18" charset="0"/>
                <a:cs typeface="Times New Roman" panose="02020603050405020304" pitchFamily="18" charset="0"/>
              </a:rPr>
              <a:t>变量之间的相似性程度</a:t>
            </a:r>
            <a:endParaRPr lang="zh-CN" altLang="en-US" sz="2400" b="1" dirty="0">
              <a:solidFill>
                <a:srgbClr val="630D5F"/>
              </a:solidFill>
              <a:latin typeface="Times New Roman" panose="02020603050405020304" pitchFamily="18" charset="0"/>
              <a:cs typeface="Times New Roman" panose="02020603050405020304" pitchFamily="18" charset="0"/>
            </a:endParaRPr>
          </a:p>
        </p:txBody>
      </p:sp>
      <p:sp>
        <p:nvSpPr>
          <p:cNvPr id="5" name="Rectangle 8">
            <a:extLst>
              <a:ext uri="{FF2B5EF4-FFF2-40B4-BE49-F238E27FC236}">
                <a16:creationId xmlns:a16="http://schemas.microsoft.com/office/drawing/2014/main" id="{65466CA2-DB51-2047-A910-57F082C8A751}"/>
              </a:ext>
            </a:extLst>
          </p:cNvPr>
          <p:cNvSpPr>
            <a:spLocks noChangeArrowheads="1"/>
          </p:cNvSpPr>
          <p:nvPr/>
        </p:nvSpPr>
        <p:spPr bwMode="auto">
          <a:xfrm>
            <a:off x="539924" y="963226"/>
            <a:ext cx="19620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spcBef>
                <a:spcPct val="20000"/>
              </a:spcBef>
            </a:pPr>
            <a:r>
              <a:rPr lang="en-US" altLang="zh-CN" dirty="0">
                <a:solidFill>
                  <a:srgbClr val="C00000"/>
                </a:solidFill>
                <a:latin typeface="Times New Roman" panose="02020603050405020304" pitchFamily="18" charset="0"/>
                <a:cs typeface="Times New Roman" panose="02020603050405020304" pitchFamily="18" charset="0"/>
              </a:rPr>
              <a:t>1</a:t>
            </a:r>
            <a:r>
              <a:rPr lang="zh-CN" altLang="en-US" dirty="0">
                <a:solidFill>
                  <a:srgbClr val="C00000"/>
                </a:solidFill>
                <a:latin typeface="Times New Roman" panose="02020603050405020304" pitchFamily="18" charset="0"/>
                <a:cs typeface="Times New Roman" panose="02020603050405020304" pitchFamily="18" charset="0"/>
              </a:rPr>
              <a:t>）皮尔逊</a:t>
            </a:r>
            <a:r>
              <a:rPr lang="zh-CN" altLang="zh-CN" dirty="0">
                <a:solidFill>
                  <a:srgbClr val="C00000"/>
                </a:solidFill>
                <a:latin typeface="Times New Roman" panose="02020603050405020304" pitchFamily="18" charset="0"/>
                <a:cs typeface="Times New Roman" panose="02020603050405020304" pitchFamily="18" charset="0"/>
              </a:rPr>
              <a:t>相关系数</a:t>
            </a:r>
          </a:p>
        </p:txBody>
      </p:sp>
      <p:pic>
        <p:nvPicPr>
          <p:cNvPr id="20" name="图片 19">
            <a:extLst>
              <a:ext uri="{FF2B5EF4-FFF2-40B4-BE49-F238E27FC236}">
                <a16:creationId xmlns:a16="http://schemas.microsoft.com/office/drawing/2014/main" id="{5319A80A-11AD-4B4B-B66E-A885FF7E7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851670"/>
            <a:ext cx="4515820" cy="1944216"/>
          </a:xfrm>
          <a:prstGeom prst="rect">
            <a:avLst/>
          </a:prstGeom>
        </p:spPr>
      </p:pic>
      <p:pic>
        <p:nvPicPr>
          <p:cNvPr id="22" name="图片 21">
            <a:extLst>
              <a:ext uri="{FF2B5EF4-FFF2-40B4-BE49-F238E27FC236}">
                <a16:creationId xmlns:a16="http://schemas.microsoft.com/office/drawing/2014/main" id="{DCE43EA4-ED8A-F44A-A4EB-C2EDCB8D4F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1851670"/>
            <a:ext cx="3842348" cy="1991726"/>
          </a:xfrm>
          <a:prstGeom prst="rect">
            <a:avLst/>
          </a:prstGeom>
        </p:spPr>
      </p:pic>
    </p:spTree>
    <p:extLst>
      <p:ext uri="{BB962C8B-B14F-4D97-AF65-F5344CB8AC3E}">
        <p14:creationId xmlns:p14="http://schemas.microsoft.com/office/powerpoint/2010/main" val="29791500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zh-CN" sz="2400" b="1" dirty="0">
                <a:solidFill>
                  <a:srgbClr val="630D5F"/>
                </a:solidFill>
                <a:latin typeface="Times New Roman" panose="02020603050405020304" pitchFamily="18" charset="0"/>
                <a:cs typeface="Times New Roman" panose="02020603050405020304" pitchFamily="18" charset="0"/>
              </a:rPr>
              <a:t>变量之间的相似性程度</a:t>
            </a:r>
            <a:endParaRPr lang="zh-CN" altLang="en-US" sz="2400" b="1" dirty="0">
              <a:solidFill>
                <a:srgbClr val="630D5F"/>
              </a:solidFill>
              <a:latin typeface="Times New Roman" panose="02020603050405020304" pitchFamily="18" charset="0"/>
              <a:cs typeface="Times New Roman" panose="02020603050405020304" pitchFamily="18" charset="0"/>
            </a:endParaRPr>
          </a:p>
        </p:txBody>
      </p:sp>
      <p:sp>
        <p:nvSpPr>
          <p:cNvPr id="13" name="Rectangle 15">
            <a:extLst>
              <a:ext uri="{FF2B5EF4-FFF2-40B4-BE49-F238E27FC236}">
                <a16:creationId xmlns:a16="http://schemas.microsoft.com/office/drawing/2014/main" id="{B3779F5C-05FC-0047-ADEC-6CCE1C0B01F8}"/>
              </a:ext>
            </a:extLst>
          </p:cNvPr>
          <p:cNvSpPr>
            <a:spLocks noChangeArrowheads="1"/>
          </p:cNvSpPr>
          <p:nvPr/>
        </p:nvSpPr>
        <p:spPr bwMode="auto">
          <a:xfrm>
            <a:off x="595313" y="965827"/>
            <a:ext cx="12711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spcBef>
                <a:spcPct val="20000"/>
              </a:spcBef>
            </a:pPr>
            <a:r>
              <a:rPr lang="en-US" altLang="zh-CN" dirty="0">
                <a:solidFill>
                  <a:srgbClr val="C00000"/>
                </a:solidFill>
                <a:latin typeface="Times New Roman" panose="02020603050405020304" pitchFamily="18" charset="0"/>
                <a:cs typeface="Times New Roman" panose="02020603050405020304" pitchFamily="18" charset="0"/>
              </a:rPr>
              <a:t>2</a:t>
            </a:r>
            <a:r>
              <a:rPr lang="zh-CN" altLang="en-US" dirty="0">
                <a:solidFill>
                  <a:srgbClr val="C00000"/>
                </a:solidFill>
                <a:latin typeface="Times New Roman" panose="02020603050405020304" pitchFamily="18" charset="0"/>
                <a:cs typeface="Times New Roman" panose="02020603050405020304" pitchFamily="18" charset="0"/>
              </a:rPr>
              <a:t>）</a:t>
            </a:r>
            <a:r>
              <a:rPr lang="zh-CN" altLang="zh-CN" dirty="0">
                <a:solidFill>
                  <a:srgbClr val="C00000"/>
                </a:solidFill>
                <a:latin typeface="Times New Roman" panose="02020603050405020304" pitchFamily="18" charset="0"/>
                <a:cs typeface="Times New Roman" panose="02020603050405020304" pitchFamily="18" charset="0"/>
              </a:rPr>
              <a:t>夹角余弦</a:t>
            </a:r>
          </a:p>
        </p:txBody>
      </p:sp>
      <p:pic>
        <p:nvPicPr>
          <p:cNvPr id="15" name="图片 14">
            <a:extLst>
              <a:ext uri="{FF2B5EF4-FFF2-40B4-BE49-F238E27FC236}">
                <a16:creationId xmlns:a16="http://schemas.microsoft.com/office/drawing/2014/main" id="{703A7065-C50D-B244-A135-A2D3AA65B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873417"/>
            <a:ext cx="4544701" cy="2304256"/>
          </a:xfrm>
          <a:prstGeom prst="rect">
            <a:avLst/>
          </a:prstGeom>
        </p:spPr>
      </p:pic>
      <p:pic>
        <p:nvPicPr>
          <p:cNvPr id="17" name="图片 16">
            <a:extLst>
              <a:ext uri="{FF2B5EF4-FFF2-40B4-BE49-F238E27FC236}">
                <a16:creationId xmlns:a16="http://schemas.microsoft.com/office/drawing/2014/main" id="{46DCA7B7-13B7-064F-80A3-A442B6C03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308" y="1952264"/>
            <a:ext cx="3946172" cy="2232248"/>
          </a:xfrm>
          <a:prstGeom prst="rect">
            <a:avLst/>
          </a:prstGeom>
        </p:spPr>
      </p:pic>
    </p:spTree>
    <p:extLst>
      <p:ext uri="{BB962C8B-B14F-4D97-AF65-F5344CB8AC3E}">
        <p14:creationId xmlns:p14="http://schemas.microsoft.com/office/powerpoint/2010/main" val="20685522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相似矩阵</a:t>
            </a:r>
          </a:p>
        </p:txBody>
      </p:sp>
      <p:graphicFrame>
        <p:nvGraphicFramePr>
          <p:cNvPr id="3" name="Object 3">
            <a:extLst>
              <a:ext uri="{FF2B5EF4-FFF2-40B4-BE49-F238E27FC236}">
                <a16:creationId xmlns:a16="http://schemas.microsoft.com/office/drawing/2014/main" id="{8DFA0BF1-38DD-F943-9CC8-B9F062F6038B}"/>
              </a:ext>
            </a:extLst>
          </p:cNvPr>
          <p:cNvGraphicFramePr>
            <a:graphicFrameLocks noChangeAspect="1"/>
          </p:cNvGraphicFramePr>
          <p:nvPr>
            <p:extLst>
              <p:ext uri="{D42A27DB-BD31-4B8C-83A1-F6EECF244321}">
                <p14:modId xmlns:p14="http://schemas.microsoft.com/office/powerpoint/2010/main" val="887626544"/>
              </p:ext>
            </p:extLst>
          </p:nvPr>
        </p:nvGraphicFramePr>
        <p:xfrm>
          <a:off x="3337018" y="1993560"/>
          <a:ext cx="2469963" cy="1348730"/>
        </p:xfrm>
        <a:graphic>
          <a:graphicData uri="http://schemas.openxmlformats.org/presentationml/2006/ole">
            <mc:AlternateContent xmlns:mc="http://schemas.openxmlformats.org/markup-compatibility/2006">
              <mc:Choice xmlns:v="urn:schemas-microsoft-com:vml" Requires="v">
                <p:oleObj spid="_x0000_s181495" r:id="rId4" imgW="39789100" imgH="21653500" progId="Equation.DSMT4">
                  <p:embed/>
                </p:oleObj>
              </mc:Choice>
              <mc:Fallback>
                <p:oleObj r:id="rId4" imgW="39789100" imgH="21653500" progId="Equation.DSMT4">
                  <p:embed/>
                  <p:pic>
                    <p:nvPicPr>
                      <p:cNvPr id="17411" name="Object 3">
                        <a:extLst>
                          <a:ext uri="{FF2B5EF4-FFF2-40B4-BE49-F238E27FC236}">
                            <a16:creationId xmlns:a16="http://schemas.microsoft.com/office/drawing/2014/main" id="{7C034544-E2A1-DD40-9135-7EB9D94F6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7018" y="1993560"/>
                        <a:ext cx="2469963" cy="1348730"/>
                      </a:xfrm>
                      <a:prstGeom prst="rect">
                        <a:avLst/>
                      </a:prstGeom>
                      <a:noFill/>
                      <a:ln>
                        <a:noFill/>
                      </a:ln>
                    </p:spPr>
                  </p:pic>
                </p:oleObj>
              </mc:Fallback>
            </mc:AlternateContent>
          </a:graphicData>
        </a:graphic>
      </p:graphicFrame>
      <p:sp>
        <p:nvSpPr>
          <p:cNvPr id="4" name="Rectangle 4">
            <a:extLst>
              <a:ext uri="{FF2B5EF4-FFF2-40B4-BE49-F238E27FC236}">
                <a16:creationId xmlns:a16="http://schemas.microsoft.com/office/drawing/2014/main" id="{AC0EE730-D502-514C-A0C9-6B9D59C823DE}"/>
              </a:ext>
            </a:extLst>
          </p:cNvPr>
          <p:cNvSpPr>
            <a:spLocks noChangeArrowheads="1"/>
          </p:cNvSpPr>
          <p:nvPr/>
        </p:nvSpPr>
        <p:spPr bwMode="auto">
          <a:xfrm>
            <a:off x="426041" y="1150938"/>
            <a:ext cx="5549596" cy="32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nSpc>
                <a:spcPct val="130000"/>
              </a:lnSpc>
            </a:pPr>
            <a:r>
              <a:rPr lang="zh-CN" altLang="zh-CN" dirty="0"/>
              <a:t>    </a:t>
            </a:r>
            <a:r>
              <a:rPr lang="zh-CN" altLang="zh-CN" dirty="0">
                <a:latin typeface="Times New Roman" panose="02020603050405020304" pitchFamily="18" charset="0"/>
                <a:cs typeface="Times New Roman" panose="02020603050405020304" pitchFamily="18" charset="0"/>
              </a:rPr>
              <a:t>变量聚类通常称为R型聚类。在R型聚类中，相似矩阵</a:t>
            </a:r>
          </a:p>
        </p:txBody>
      </p:sp>
      <p:sp>
        <p:nvSpPr>
          <p:cNvPr id="5" name="Rectangle 5">
            <a:extLst>
              <a:ext uri="{FF2B5EF4-FFF2-40B4-BE49-F238E27FC236}">
                <a16:creationId xmlns:a16="http://schemas.microsoft.com/office/drawing/2014/main" id="{DA3A041D-FDE7-4345-8005-85687FB50793}"/>
              </a:ext>
            </a:extLst>
          </p:cNvPr>
          <p:cNvSpPr>
            <a:spLocks noChangeArrowheads="1"/>
          </p:cNvSpPr>
          <p:nvPr/>
        </p:nvSpPr>
        <p:spPr bwMode="auto">
          <a:xfrm>
            <a:off x="683568" y="3695162"/>
            <a:ext cx="6522223" cy="32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30000"/>
              </a:lnSpc>
            </a:pPr>
            <a:r>
              <a:rPr lang="zh-CN" altLang="zh-CN" dirty="0">
                <a:latin typeface="Times New Roman" panose="02020603050405020304" pitchFamily="18" charset="0"/>
                <a:cs typeface="Times New Roman" panose="02020603050405020304" pitchFamily="18" charset="0"/>
              </a:rPr>
              <a:t>可以是夹角余弦矩阵，</a:t>
            </a:r>
            <a:r>
              <a:rPr lang="zh-CN" altLang="en-US" dirty="0">
                <a:latin typeface="Times New Roman" panose="02020603050405020304" pitchFamily="18" charset="0"/>
                <a:cs typeface="Times New Roman" panose="02020603050405020304" pitchFamily="18" charset="0"/>
              </a:rPr>
              <a:t>也可以是皮尔逊</a:t>
            </a:r>
            <a:r>
              <a:rPr lang="zh-CN" altLang="zh-CN" dirty="0">
                <a:latin typeface="Times New Roman" panose="02020603050405020304" pitchFamily="18" charset="0"/>
                <a:cs typeface="Times New Roman" panose="02020603050405020304" pitchFamily="18" charset="0"/>
              </a:rPr>
              <a:t>相关矩阵。</a:t>
            </a:r>
          </a:p>
        </p:txBody>
      </p:sp>
    </p:spTree>
    <p:extLst>
      <p:ext uri="{BB962C8B-B14F-4D97-AF65-F5344CB8AC3E}">
        <p14:creationId xmlns:p14="http://schemas.microsoft.com/office/powerpoint/2010/main" val="17265481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距离与相似系数转化</a:t>
            </a:r>
          </a:p>
        </p:txBody>
      </p:sp>
      <p:graphicFrame>
        <p:nvGraphicFramePr>
          <p:cNvPr id="6" name="Object 5">
            <a:extLst>
              <a:ext uri="{FF2B5EF4-FFF2-40B4-BE49-F238E27FC236}">
                <a16:creationId xmlns:a16="http://schemas.microsoft.com/office/drawing/2014/main" id="{2D6FDEB4-BDAD-F14E-878E-B2D33D14AA0A}"/>
              </a:ext>
            </a:extLst>
          </p:cNvPr>
          <p:cNvGraphicFramePr>
            <a:graphicFrameLocks noChangeAspect="1"/>
          </p:cNvGraphicFramePr>
          <p:nvPr/>
        </p:nvGraphicFramePr>
        <p:xfrm>
          <a:off x="3041650" y="5761038"/>
          <a:ext cx="1855788" cy="547687"/>
        </p:xfrm>
        <a:graphic>
          <a:graphicData uri="http://schemas.openxmlformats.org/presentationml/2006/ole">
            <mc:AlternateContent xmlns:mc="http://schemas.openxmlformats.org/markup-compatibility/2006">
              <mc:Choice xmlns:v="urn:schemas-microsoft-com:vml" Requires="v">
                <p:oleObj spid="_x0000_s182847" r:id="rId4" imgW="21653500" imgH="6438900" progId="Equation.DSMT4">
                  <p:embed/>
                </p:oleObj>
              </mc:Choice>
              <mc:Fallback>
                <p:oleObj r:id="rId4" imgW="21653500" imgH="6438900" progId="Equation.DSMT4">
                  <p:embed/>
                  <p:pic>
                    <p:nvPicPr>
                      <p:cNvPr id="18437" name="Object 5">
                        <a:extLst>
                          <a:ext uri="{FF2B5EF4-FFF2-40B4-BE49-F238E27FC236}">
                            <a16:creationId xmlns:a16="http://schemas.microsoft.com/office/drawing/2014/main" id="{6ACED6D5-68CF-7F4B-8E01-61C551372A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1650" y="5761038"/>
                        <a:ext cx="1855788"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88B008B7-3535-0E4A-A21B-C8442DBD33AE}"/>
              </a:ext>
            </a:extLst>
          </p:cNvPr>
          <p:cNvSpPr>
            <a:spLocks noChangeArrowheads="1"/>
          </p:cNvSpPr>
          <p:nvPr/>
        </p:nvSpPr>
        <p:spPr bwMode="auto">
          <a:xfrm>
            <a:off x="395536" y="933684"/>
            <a:ext cx="8584212" cy="1046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30000"/>
              </a:lnSpc>
              <a:spcBef>
                <a:spcPct val="20000"/>
              </a:spcBef>
            </a:pPr>
            <a:r>
              <a:rPr lang="zh-CN" altLang="en-US" b="1" dirty="0">
                <a:solidFill>
                  <a:srgbClr val="C00000"/>
                </a:solidFill>
                <a:latin typeface="Times New Roman" panose="02020603050405020304" pitchFamily="18" charset="0"/>
                <a:cs typeface="Times New Roman" panose="02020603050405020304" pitchFamily="18" charset="0"/>
              </a:rPr>
              <a:t>距离</a:t>
            </a:r>
            <a:r>
              <a:rPr lang="zh-CN" altLang="en-US" dirty="0">
                <a:latin typeface="Times New Roman" panose="02020603050405020304" pitchFamily="18" charset="0"/>
                <a:cs typeface="Times New Roman" panose="02020603050405020304" pitchFamily="18" charset="0"/>
              </a:rPr>
              <a:t>与</a:t>
            </a:r>
            <a:r>
              <a:rPr lang="zh-CN" altLang="en-US" b="1" dirty="0">
                <a:solidFill>
                  <a:srgbClr val="C00000"/>
                </a:solidFill>
                <a:latin typeface="Times New Roman" panose="02020603050405020304" pitchFamily="18" charset="0"/>
                <a:cs typeface="Times New Roman" panose="02020603050405020304" pitchFamily="18" charset="0"/>
              </a:rPr>
              <a:t>相似系数</a:t>
            </a:r>
            <a:r>
              <a:rPr lang="zh-CN" altLang="en-US" dirty="0">
                <a:latin typeface="Times New Roman" panose="02020603050405020304" pitchFamily="18" charset="0"/>
                <a:cs typeface="Times New Roman" panose="02020603050405020304" pitchFamily="18" charset="0"/>
              </a:rPr>
              <a:t>通常用来衡量对象之间的差异或相似性，它们在本质上是</a:t>
            </a:r>
            <a:r>
              <a:rPr lang="zh-CN" altLang="en-US" dirty="0">
                <a:solidFill>
                  <a:srgbClr val="C00000"/>
                </a:solidFill>
                <a:latin typeface="Times New Roman" panose="02020603050405020304" pitchFamily="18" charset="0"/>
                <a:cs typeface="Times New Roman" panose="02020603050405020304" pitchFamily="18" charset="0"/>
              </a:rPr>
              <a:t>相反</a:t>
            </a:r>
            <a:r>
              <a:rPr lang="zh-CN" altLang="en-US" dirty="0">
                <a:latin typeface="Times New Roman" panose="02020603050405020304" pitchFamily="18" charset="0"/>
                <a:cs typeface="Times New Roman" panose="02020603050405020304" pitchFamily="18" charset="0"/>
              </a:rPr>
              <a:t>的概念：</a:t>
            </a:r>
            <a:r>
              <a:rPr lang="zh-CN" altLang="en-US" b="1" dirty="0">
                <a:solidFill>
                  <a:srgbClr val="C00000"/>
                </a:solidFill>
                <a:latin typeface="Times New Roman" panose="02020603050405020304" pitchFamily="18" charset="0"/>
                <a:cs typeface="Times New Roman" panose="02020603050405020304" pitchFamily="18" charset="0"/>
              </a:rPr>
              <a:t>距离</a:t>
            </a:r>
            <a:r>
              <a:rPr lang="zh-CN" altLang="en-US" dirty="0">
                <a:latin typeface="Times New Roman" panose="02020603050405020304" pitchFamily="18" charset="0"/>
                <a:cs typeface="Times New Roman" panose="02020603050405020304" pitchFamily="18" charset="0"/>
              </a:rPr>
              <a:t>度量的是对象之间的分离程度，而</a:t>
            </a:r>
            <a:r>
              <a:rPr lang="zh-CN" altLang="en-US" b="1" dirty="0">
                <a:solidFill>
                  <a:srgbClr val="C00000"/>
                </a:solidFill>
                <a:latin typeface="Times New Roman" panose="02020603050405020304" pitchFamily="18" charset="0"/>
                <a:cs typeface="Times New Roman" panose="02020603050405020304" pitchFamily="18" charset="0"/>
              </a:rPr>
              <a:t>相似系数</a:t>
            </a:r>
            <a:r>
              <a:rPr lang="zh-CN" altLang="en-US" dirty="0">
                <a:latin typeface="Times New Roman" panose="02020603050405020304" pitchFamily="18" charset="0"/>
                <a:cs typeface="Times New Roman" panose="02020603050405020304" pitchFamily="18" charset="0"/>
              </a:rPr>
              <a:t>度量的是对象之间的相似性程度。尽管如此，二者之间可以通过简单的数学转换来相互表示。</a:t>
            </a:r>
            <a:endParaRPr lang="zh-CN" altLang="zh-CN" dirty="0">
              <a:latin typeface="Times New Roman" panose="02020603050405020304" pitchFamily="18" charset="0"/>
              <a:cs typeface="Times New Roman" panose="02020603050405020304" pitchFamily="18" charset="0"/>
            </a:endParaRPr>
          </a:p>
        </p:txBody>
      </p:sp>
      <p:sp>
        <p:nvSpPr>
          <p:cNvPr id="18" name="Text Box 17">
            <a:extLst>
              <a:ext uri="{FF2B5EF4-FFF2-40B4-BE49-F238E27FC236}">
                <a16:creationId xmlns:a16="http://schemas.microsoft.com/office/drawing/2014/main" id="{D07AC7B5-8609-7646-9DB6-075A2EDFC918}"/>
              </a:ext>
            </a:extLst>
          </p:cNvPr>
          <p:cNvSpPr txBox="1">
            <a:spLocks noChangeArrowheads="1"/>
          </p:cNvSpPr>
          <p:nvPr/>
        </p:nvSpPr>
        <p:spPr bwMode="auto">
          <a:xfrm>
            <a:off x="241300" y="5792788"/>
            <a:ext cx="3556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zh-CN"/>
              <a:t>或</a:t>
            </a:r>
          </a:p>
        </p:txBody>
      </p:sp>
      <p:pic>
        <p:nvPicPr>
          <p:cNvPr id="23" name="图片 22">
            <a:extLst>
              <a:ext uri="{FF2B5EF4-FFF2-40B4-BE49-F238E27FC236}">
                <a16:creationId xmlns:a16="http://schemas.microsoft.com/office/drawing/2014/main" id="{97901BA2-9D76-C64B-A1F4-CEDA2FE37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3828" y="3781454"/>
            <a:ext cx="2844316" cy="708177"/>
          </a:xfrm>
          <a:prstGeom prst="rect">
            <a:avLst/>
          </a:prstGeom>
        </p:spPr>
      </p:pic>
      <p:pic>
        <p:nvPicPr>
          <p:cNvPr id="25" name="图片 24">
            <a:extLst>
              <a:ext uri="{FF2B5EF4-FFF2-40B4-BE49-F238E27FC236}">
                <a16:creationId xmlns:a16="http://schemas.microsoft.com/office/drawing/2014/main" id="{3CCA1534-1189-9744-9DBC-C6065AC9A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1250" y="4542646"/>
            <a:ext cx="4381500" cy="457200"/>
          </a:xfrm>
          <a:prstGeom prst="rect">
            <a:avLst/>
          </a:prstGeom>
        </p:spPr>
      </p:pic>
      <p:pic>
        <p:nvPicPr>
          <p:cNvPr id="27" name="图片 26">
            <a:extLst>
              <a:ext uri="{FF2B5EF4-FFF2-40B4-BE49-F238E27FC236}">
                <a16:creationId xmlns:a16="http://schemas.microsoft.com/office/drawing/2014/main" id="{92B07667-6028-7E4A-ADDC-BA6C3CABF5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2196474"/>
            <a:ext cx="3733800" cy="1346200"/>
          </a:xfrm>
          <a:prstGeom prst="rect">
            <a:avLst/>
          </a:prstGeom>
        </p:spPr>
      </p:pic>
    </p:spTree>
    <p:extLst>
      <p:ext uri="{BB962C8B-B14F-4D97-AF65-F5344CB8AC3E}">
        <p14:creationId xmlns:p14="http://schemas.microsoft.com/office/powerpoint/2010/main" val="11727859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K-means</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聚类</a:t>
            </a:r>
          </a:p>
        </p:txBody>
      </p:sp>
      <p:sp>
        <p:nvSpPr>
          <p:cNvPr id="10" name="文本框 9">
            <a:extLst>
              <a:ext uri="{FF2B5EF4-FFF2-40B4-BE49-F238E27FC236}">
                <a16:creationId xmlns:a16="http://schemas.microsoft.com/office/drawing/2014/main" id="{648642D6-8A9E-1F4D-82A8-D3C3F3625AE1}"/>
              </a:ext>
            </a:extLst>
          </p:cNvPr>
          <p:cNvSpPr txBox="1"/>
          <p:nvPr/>
        </p:nvSpPr>
        <p:spPr>
          <a:xfrm>
            <a:off x="323528" y="870066"/>
            <a:ext cx="8550084" cy="1754326"/>
          </a:xfrm>
          <a:prstGeom prst="rect">
            <a:avLst/>
          </a:prstGeom>
          <a:solidFill>
            <a:schemeClr val="accent2">
              <a:lumMod val="20000"/>
              <a:lumOff val="80000"/>
            </a:schemeClr>
          </a:solidFill>
        </p:spPr>
        <p:txBody>
          <a:bodyPr wrap="square">
            <a:spAutoFit/>
          </a:bodyPr>
          <a:lstStyle/>
          <a:p>
            <a:r>
              <a:rPr lang="en" altLang="zh-CN" dirty="0">
                <a:latin typeface="Times New Roman" panose="02020603050405020304" pitchFamily="18" charset="0"/>
                <a:cs typeface="Times New Roman" panose="02020603050405020304" pitchFamily="18" charset="0"/>
              </a:rPr>
              <a:t>K-means </a:t>
            </a:r>
            <a:r>
              <a:rPr lang="zh-CN" altLang="en-US" dirty="0">
                <a:latin typeface="Times New Roman" panose="02020603050405020304" pitchFamily="18" charset="0"/>
                <a:cs typeface="Times New Roman" panose="02020603050405020304" pitchFamily="18" charset="0"/>
              </a:rPr>
              <a:t>是一种常用的</a:t>
            </a:r>
            <a:r>
              <a:rPr lang="zh-CN" altLang="en-US" b="1" dirty="0">
                <a:solidFill>
                  <a:srgbClr val="C00000"/>
                </a:solidFill>
                <a:latin typeface="Times New Roman" panose="02020603050405020304" pitchFamily="18" charset="0"/>
                <a:cs typeface="Times New Roman" panose="02020603050405020304" pitchFamily="18" charset="0"/>
              </a:rPr>
              <a:t>无监督学习</a:t>
            </a:r>
            <a:r>
              <a:rPr lang="zh-CN" altLang="en-US" dirty="0">
                <a:latin typeface="Times New Roman" panose="02020603050405020304" pitchFamily="18" charset="0"/>
                <a:cs typeface="Times New Roman" panose="02020603050405020304" pitchFamily="18" charset="0"/>
              </a:rPr>
              <a:t>算法，它的目标是将</a:t>
            </a:r>
            <a:r>
              <a:rPr lang="zh-CN" altLang="en-US" i="1" dirty="0">
                <a:latin typeface="Times New Roman" panose="02020603050405020304" pitchFamily="18" charset="0"/>
                <a:cs typeface="Times New Roman" panose="02020603050405020304" pitchFamily="18" charset="0"/>
              </a:rPr>
              <a:t> </a:t>
            </a:r>
            <a:r>
              <a:rPr lang="en"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个样本分成 </a:t>
            </a:r>
            <a:r>
              <a:rPr lang="en" altLang="zh-CN" i="1"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个互不重叠的簇（</a:t>
            </a:r>
            <a:r>
              <a:rPr lang="en" altLang="zh-CN" dirty="0">
                <a:latin typeface="Times New Roman" panose="02020603050405020304" pitchFamily="18" charset="0"/>
                <a:cs typeface="Times New Roman" panose="02020603050405020304" pitchFamily="18" charset="0"/>
              </a:rPr>
              <a:t>cluster</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使得</a:t>
            </a:r>
            <a:r>
              <a:rPr lang="zh-CN" altLang="en-US" dirty="0">
                <a:solidFill>
                  <a:srgbClr val="C00000"/>
                </a:solidFill>
                <a:latin typeface="Times New Roman" panose="02020603050405020304" pitchFamily="18" charset="0"/>
                <a:cs typeface="Times New Roman" panose="02020603050405020304" pitchFamily="18" charset="0"/>
              </a:rPr>
              <a:t>同一簇</a:t>
            </a:r>
            <a:r>
              <a:rPr lang="zh-CN" altLang="en-US" dirty="0">
                <a:latin typeface="Times New Roman" panose="02020603050405020304" pitchFamily="18" charset="0"/>
                <a:cs typeface="Times New Roman" panose="02020603050405020304" pitchFamily="18" charset="0"/>
              </a:rPr>
              <a:t>内的样本</a:t>
            </a:r>
            <a:r>
              <a:rPr lang="zh-CN" altLang="en-US" dirty="0">
                <a:solidFill>
                  <a:srgbClr val="C00000"/>
                </a:solidFill>
                <a:latin typeface="Times New Roman" panose="02020603050405020304" pitchFamily="18" charset="0"/>
                <a:cs typeface="Times New Roman" panose="02020603050405020304" pitchFamily="18" charset="0"/>
              </a:rPr>
              <a:t>彼此相似</a:t>
            </a:r>
            <a:r>
              <a:rPr lang="zh-CN" altLang="en-US" dirty="0">
                <a:latin typeface="Times New Roman" panose="02020603050405020304" pitchFamily="18" charset="0"/>
                <a:cs typeface="Times New Roman" panose="02020603050405020304" pitchFamily="18" charset="0"/>
              </a:rPr>
              <a:t>，而</a:t>
            </a:r>
            <a:r>
              <a:rPr lang="zh-CN" altLang="en-US" dirty="0">
                <a:solidFill>
                  <a:srgbClr val="C00000"/>
                </a:solidFill>
                <a:latin typeface="Times New Roman" panose="02020603050405020304" pitchFamily="18" charset="0"/>
                <a:cs typeface="Times New Roman" panose="02020603050405020304" pitchFamily="18" charset="0"/>
              </a:rPr>
              <a:t>不同簇</a:t>
            </a:r>
            <a:r>
              <a:rPr lang="zh-CN" altLang="en-US" dirty="0">
                <a:latin typeface="Times New Roman" panose="02020603050405020304" pitchFamily="18" charset="0"/>
                <a:cs typeface="Times New Roman" panose="02020603050405020304" pitchFamily="18" charset="0"/>
              </a:rPr>
              <a:t>的样本之间</a:t>
            </a:r>
            <a:r>
              <a:rPr lang="zh-CN" altLang="en-US" dirty="0">
                <a:solidFill>
                  <a:srgbClr val="C00000"/>
                </a:solidFill>
                <a:latin typeface="Times New Roman" panose="02020603050405020304" pitchFamily="18" charset="0"/>
                <a:cs typeface="Times New Roman" panose="02020603050405020304" pitchFamily="18" charset="0"/>
              </a:rPr>
              <a:t>差异较大</a:t>
            </a:r>
            <a:r>
              <a:rPr lang="zh-CN" altLang="en-US"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K-means </a:t>
            </a:r>
            <a:r>
              <a:rPr lang="zh-CN" altLang="en-US" dirty="0">
                <a:latin typeface="Times New Roman" panose="02020603050405020304" pitchFamily="18" charset="0"/>
                <a:cs typeface="Times New Roman" panose="02020603050405020304" pitchFamily="18" charset="0"/>
              </a:rPr>
              <a:t>主要用于数据聚类问题。</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每个样本有 </a:t>
            </a:r>
            <a:r>
              <a:rPr lang="en" altLang="zh-CN" i="1"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个变量，表示样本的特征的个数，聚类的</a:t>
            </a:r>
            <a:r>
              <a:rPr lang="zh-CN" altLang="en-US" dirty="0">
                <a:solidFill>
                  <a:srgbClr val="C00000"/>
                </a:solidFill>
                <a:latin typeface="Times New Roman" panose="02020603050405020304" pitchFamily="18" charset="0"/>
                <a:cs typeface="Times New Roman" panose="02020603050405020304" pitchFamily="18" charset="0"/>
              </a:rPr>
              <a:t>目的</a:t>
            </a:r>
            <a:r>
              <a:rPr lang="zh-CN" altLang="en-US" dirty="0">
                <a:latin typeface="Times New Roman" panose="02020603050405020304" pitchFamily="18" charset="0"/>
                <a:cs typeface="Times New Roman" panose="02020603050405020304" pitchFamily="18" charset="0"/>
              </a:rPr>
              <a:t>是通过</a:t>
            </a:r>
            <a:r>
              <a:rPr lang="zh-CN" altLang="en-US" dirty="0">
                <a:solidFill>
                  <a:srgbClr val="C00000"/>
                </a:solidFill>
                <a:latin typeface="Times New Roman" panose="02020603050405020304" pitchFamily="18" charset="0"/>
                <a:cs typeface="Times New Roman" panose="02020603050405020304" pitchFamily="18" charset="0"/>
              </a:rPr>
              <a:t>最小化样本到簇中心的距离</a:t>
            </a:r>
            <a:r>
              <a:rPr lang="zh-CN" altLang="en-US" dirty="0">
                <a:latin typeface="Times New Roman" panose="02020603050405020304" pitchFamily="18" charset="0"/>
                <a:cs typeface="Times New Roman" panose="02020603050405020304" pitchFamily="18" charset="0"/>
              </a:rPr>
              <a:t>，将样本归类到不同的簇中。</a:t>
            </a:r>
          </a:p>
        </p:txBody>
      </p:sp>
      <p:sp>
        <p:nvSpPr>
          <p:cNvPr id="5" name="文本框 4">
            <a:extLst>
              <a:ext uri="{FF2B5EF4-FFF2-40B4-BE49-F238E27FC236}">
                <a16:creationId xmlns:a16="http://schemas.microsoft.com/office/drawing/2014/main" id="{81C10C00-119B-8A4E-A727-62235BE8C5F4}"/>
              </a:ext>
            </a:extLst>
          </p:cNvPr>
          <p:cNvSpPr txBox="1"/>
          <p:nvPr/>
        </p:nvSpPr>
        <p:spPr>
          <a:xfrm>
            <a:off x="342396" y="2725894"/>
            <a:ext cx="8550084" cy="2246769"/>
          </a:xfrm>
          <a:prstGeom prst="rect">
            <a:avLst/>
          </a:prstGeom>
          <a:noFill/>
        </p:spPr>
        <p:txBody>
          <a:bodyPr wrap="square">
            <a:spAutoFit/>
          </a:bodyPr>
          <a:lstStyle/>
          <a:p>
            <a:r>
              <a:rPr lang="zh-CN" altLang="en-US" sz="1400" b="1" dirty="0">
                <a:latin typeface="Times New Roman" panose="02020603050405020304" pitchFamily="18" charset="0"/>
                <a:cs typeface="Times New Roman" panose="02020603050405020304" pitchFamily="18" charset="0"/>
              </a:rPr>
              <a:t>无监督学习算法</a:t>
            </a:r>
            <a:r>
              <a:rPr lang="zh-CN" altLang="en-US" sz="1400" dirty="0">
                <a:latin typeface="Times New Roman" panose="02020603050405020304" pitchFamily="18" charset="0"/>
                <a:cs typeface="Times New Roman" panose="02020603050405020304" pitchFamily="18" charset="0"/>
              </a:rPr>
              <a:t>是一类机器学习算法，它的目标是在</a:t>
            </a:r>
            <a:r>
              <a:rPr lang="zh-CN" altLang="en-US" sz="1400" b="1" dirty="0">
                <a:latin typeface="Times New Roman" panose="02020603050405020304" pitchFamily="18" charset="0"/>
                <a:cs typeface="Times New Roman" panose="02020603050405020304" pitchFamily="18" charset="0"/>
              </a:rPr>
              <a:t>没有标签数据</a:t>
            </a:r>
            <a:r>
              <a:rPr lang="zh-CN" altLang="en-US" sz="1400" dirty="0">
                <a:latin typeface="Times New Roman" panose="02020603050405020304" pitchFamily="18" charset="0"/>
                <a:cs typeface="Times New Roman" panose="02020603050405020304" pitchFamily="18" charset="0"/>
              </a:rPr>
              <a:t>的情况下发现数据的内在结构和模式。与</a:t>
            </a:r>
            <a:r>
              <a:rPr lang="zh-CN" altLang="en-US" sz="1400" b="1" dirty="0">
                <a:latin typeface="Times New Roman" panose="02020603050405020304" pitchFamily="18" charset="0"/>
                <a:cs typeface="Times New Roman" panose="02020603050405020304" pitchFamily="18" charset="0"/>
              </a:rPr>
              <a:t>有监督学习</a:t>
            </a:r>
            <a:r>
              <a:rPr lang="zh-CN" altLang="en-US" sz="1400" dirty="0">
                <a:latin typeface="Times New Roman" panose="02020603050405020304" pitchFamily="18" charset="0"/>
                <a:cs typeface="Times New Roman" panose="02020603050405020304" pitchFamily="18" charset="0"/>
              </a:rPr>
              <a:t>不同，无监督学习不依赖于预先标注的训练数据，而是试图从未标注的数据中提取信息。</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r>
              <a:rPr lang="zh-CN" altLang="en-US" sz="1400" b="1" dirty="0">
                <a:latin typeface="Times New Roman" panose="02020603050405020304" pitchFamily="18" charset="0"/>
                <a:cs typeface="Times New Roman" panose="02020603050405020304" pitchFamily="18" charset="0"/>
              </a:rPr>
              <a:t>没有标签数据</a:t>
            </a:r>
            <a:r>
              <a:rPr lang="zh-CN" altLang="en-US" sz="1400" dirty="0">
                <a:latin typeface="Times New Roman" panose="02020603050405020304" pitchFamily="18" charset="0"/>
                <a:cs typeface="Times New Roman" panose="02020603050405020304" pitchFamily="18" charset="0"/>
              </a:rPr>
              <a:t>：在无监督学习中，输入数据通常只有特征（</a:t>
            </a:r>
            <a:r>
              <a:rPr lang="en" altLang="zh-CN" sz="1400" dirty="0">
                <a:latin typeface="Times New Roman" panose="02020603050405020304" pitchFamily="18" charset="0"/>
                <a:cs typeface="Times New Roman" panose="02020603050405020304" pitchFamily="18" charset="0"/>
              </a:rPr>
              <a:t>feature</a:t>
            </a:r>
            <a:r>
              <a:rPr lang="zh-CN" altLang="e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而没有对应的目标变量或标签（</a:t>
            </a:r>
            <a:r>
              <a:rPr lang="en" altLang="zh-CN" sz="1400" dirty="0">
                <a:latin typeface="Times New Roman" panose="02020603050405020304" pitchFamily="18" charset="0"/>
                <a:cs typeface="Times New Roman" panose="02020603050405020304" pitchFamily="18" charset="0"/>
              </a:rPr>
              <a:t>label</a:t>
            </a:r>
            <a:r>
              <a:rPr lang="zh-CN" altLang="e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算法通过分析数据的特征，试图找到数据的规律或模式。</a:t>
            </a:r>
          </a:p>
          <a:p>
            <a:r>
              <a:rPr lang="zh-CN" altLang="en-US" sz="1400" b="1" dirty="0">
                <a:latin typeface="Times New Roman" panose="02020603050405020304" pitchFamily="18" charset="0"/>
                <a:cs typeface="Times New Roman" panose="02020603050405020304" pitchFamily="18" charset="0"/>
              </a:rPr>
              <a:t>主要任务</a:t>
            </a:r>
            <a:r>
              <a:rPr lang="zh-CN" altLang="en-US" sz="1400" dirty="0">
                <a:latin typeface="Times New Roman" panose="02020603050405020304" pitchFamily="18" charset="0"/>
                <a:cs typeface="Times New Roman" panose="02020603050405020304" pitchFamily="18" charset="0"/>
              </a:rPr>
              <a:t>：无监督学习的常见任务包括</a:t>
            </a:r>
            <a:r>
              <a:rPr lang="zh-CN" altLang="en-US" sz="1400" b="1" dirty="0">
                <a:latin typeface="Times New Roman" panose="02020603050405020304" pitchFamily="18" charset="0"/>
                <a:cs typeface="Times New Roman" panose="02020603050405020304" pitchFamily="18" charset="0"/>
              </a:rPr>
              <a:t>聚类</a:t>
            </a:r>
            <a:r>
              <a:rPr lang="zh-CN" altLang="en-US" sz="1400" dirty="0">
                <a:latin typeface="Times New Roman" panose="02020603050405020304" pitchFamily="18" charset="0"/>
                <a:cs typeface="Times New Roman" panose="02020603050405020304" pitchFamily="18" charset="0"/>
              </a:rPr>
              <a:t>和</a:t>
            </a:r>
            <a:r>
              <a:rPr lang="zh-CN" altLang="en-US" sz="1400" b="1" dirty="0">
                <a:latin typeface="Times New Roman" panose="02020603050405020304" pitchFamily="18" charset="0"/>
                <a:cs typeface="Times New Roman" panose="02020603050405020304" pitchFamily="18" charset="0"/>
              </a:rPr>
              <a:t>降维</a:t>
            </a:r>
            <a:r>
              <a:rPr lang="zh-CN" altLang="en-US" sz="1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zh-CN" altLang="en-US" sz="1400" b="1" dirty="0">
                <a:latin typeface="Times New Roman" panose="02020603050405020304" pitchFamily="18" charset="0"/>
                <a:cs typeface="Times New Roman" panose="02020603050405020304" pitchFamily="18" charset="0"/>
              </a:rPr>
              <a:t>聚类</a:t>
            </a:r>
            <a:r>
              <a:rPr lang="zh-CN" altLang="en-US" sz="1400" dirty="0">
                <a:latin typeface="Times New Roman" panose="02020603050405020304" pitchFamily="18" charset="0"/>
                <a:cs typeface="Times New Roman" panose="02020603050405020304" pitchFamily="18" charset="0"/>
              </a:rPr>
              <a:t>：算法将数据划分为多个组（簇），使得同组内的数据彼此相似，而不同组的数据差异较大。例如，</a:t>
            </a:r>
            <a:r>
              <a:rPr lang="en" altLang="zh-CN" sz="1400" dirty="0">
                <a:latin typeface="Times New Roman" panose="02020603050405020304" pitchFamily="18" charset="0"/>
                <a:cs typeface="Times New Roman" panose="02020603050405020304" pitchFamily="18" charset="0"/>
              </a:rPr>
              <a:t>K-means </a:t>
            </a:r>
            <a:r>
              <a:rPr lang="zh-CN" altLang="en-US" sz="1400" dirty="0">
                <a:latin typeface="Times New Roman" panose="02020603050405020304" pitchFamily="18" charset="0"/>
                <a:cs typeface="Times New Roman" panose="02020603050405020304" pitchFamily="18" charset="0"/>
              </a:rPr>
              <a:t>聚类就是一种典型的无监督学习算法。</a:t>
            </a:r>
          </a:p>
          <a:p>
            <a:pPr marL="285750" indent="-285750">
              <a:buFont typeface="Arial" panose="020B0604020202020204" pitchFamily="34" charset="0"/>
              <a:buChar char="•"/>
            </a:pPr>
            <a:r>
              <a:rPr lang="zh-CN" altLang="en-US" sz="1400" b="1" dirty="0">
                <a:latin typeface="Times New Roman" panose="02020603050405020304" pitchFamily="18" charset="0"/>
                <a:cs typeface="Times New Roman" panose="02020603050405020304" pitchFamily="18" charset="0"/>
              </a:rPr>
              <a:t>降维</a:t>
            </a:r>
            <a:r>
              <a:rPr lang="zh-CN" altLang="en-US" sz="1400" dirty="0">
                <a:latin typeface="Times New Roman" panose="02020603050405020304" pitchFamily="18" charset="0"/>
                <a:cs typeface="Times New Roman" panose="02020603050405020304" pitchFamily="18" charset="0"/>
              </a:rPr>
              <a:t>：在高维数据中，算法通过减少数据的维度来提取最重要的特征。例如，主成分分析（</a:t>
            </a:r>
            <a:r>
              <a:rPr lang="en" altLang="zh-CN" sz="1400" dirty="0">
                <a:latin typeface="Times New Roman" panose="02020603050405020304" pitchFamily="18" charset="0"/>
                <a:cs typeface="Times New Roman" panose="02020603050405020304" pitchFamily="18" charset="0"/>
              </a:rPr>
              <a:t>PCA</a:t>
            </a:r>
            <a:r>
              <a:rPr lang="zh-CN" altLang="e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是一种常用的降维技术。</a:t>
            </a:r>
          </a:p>
        </p:txBody>
      </p:sp>
    </p:spTree>
    <p:extLst>
      <p:ext uri="{BB962C8B-B14F-4D97-AF65-F5344CB8AC3E}">
        <p14:creationId xmlns:p14="http://schemas.microsoft.com/office/powerpoint/2010/main" val="27278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K-means</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聚类</a:t>
            </a:r>
          </a:p>
        </p:txBody>
      </p:sp>
      <p:pic>
        <p:nvPicPr>
          <p:cNvPr id="4" name="图片 3">
            <a:extLst>
              <a:ext uri="{FF2B5EF4-FFF2-40B4-BE49-F238E27FC236}">
                <a16:creationId xmlns:a16="http://schemas.microsoft.com/office/drawing/2014/main" id="{EE137D3A-3BAF-594A-969A-8A532C22C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275606"/>
            <a:ext cx="4464496" cy="3154199"/>
          </a:xfrm>
          <a:prstGeom prst="rect">
            <a:avLst/>
          </a:prstGeom>
        </p:spPr>
      </p:pic>
      <p:pic>
        <p:nvPicPr>
          <p:cNvPr id="6" name="图片 5">
            <a:extLst>
              <a:ext uri="{FF2B5EF4-FFF2-40B4-BE49-F238E27FC236}">
                <a16:creationId xmlns:a16="http://schemas.microsoft.com/office/drawing/2014/main" id="{262E7A96-263A-8647-BACE-03B7FFA64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056" y="1131590"/>
            <a:ext cx="3674963" cy="2427734"/>
          </a:xfrm>
          <a:prstGeom prst="rect">
            <a:avLst/>
          </a:prstGeom>
        </p:spPr>
      </p:pic>
      <p:sp>
        <p:nvSpPr>
          <p:cNvPr id="8" name="文本框 7">
            <a:extLst>
              <a:ext uri="{FF2B5EF4-FFF2-40B4-BE49-F238E27FC236}">
                <a16:creationId xmlns:a16="http://schemas.microsoft.com/office/drawing/2014/main" id="{0BC9B1CE-79EE-F947-8BCD-97FEBC9F0E22}"/>
              </a:ext>
            </a:extLst>
          </p:cNvPr>
          <p:cNvSpPr txBox="1"/>
          <p:nvPr/>
        </p:nvSpPr>
        <p:spPr>
          <a:xfrm>
            <a:off x="4865341" y="3611963"/>
            <a:ext cx="4096391" cy="120032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John Anthony Hartigan (born July 2, 1937) is an Australian-American statistician, the Eugene Higgins Professor of Statistics emeritus at Yale University. </a:t>
            </a:r>
            <a:r>
              <a:rPr lang="zh-CN" altLang="en-US" sz="1200" dirty="0">
                <a:solidFill>
                  <a:srgbClr val="C00000"/>
                </a:solidFill>
                <a:latin typeface="Times New Roman" panose="02020603050405020304" pitchFamily="18" charset="0"/>
                <a:cs typeface="Times New Roman" panose="02020603050405020304" pitchFamily="18" charset="0"/>
              </a:rPr>
              <a:t>He made fundamental contributions to clustering algorithms</a:t>
            </a:r>
            <a:r>
              <a:rPr lang="zh-CN" altLang="en-US" sz="1200" dirty="0">
                <a:latin typeface="Times New Roman" panose="02020603050405020304" pitchFamily="18" charset="0"/>
                <a:cs typeface="Times New Roman" panose="02020603050405020304" pitchFamily="18" charset="0"/>
              </a:rPr>
              <a:t>, including the famous Hartigan-Wong method and biclustering, </a:t>
            </a:r>
            <a:r>
              <a:rPr lang="en-US" altLang="zh-CN" sz="1200" dirty="0" err="1">
                <a:latin typeface="Times New Roman" panose="02020603050405020304" pitchFamily="18" charset="0"/>
                <a:cs typeface="Times New Roman" panose="02020603050405020304" pitchFamily="18" charset="0"/>
              </a:rPr>
              <a:t>biclustering</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and Bayesian statistics</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673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69674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主成分分析推导过程</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8</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B2F5FDC7-929D-1B4B-9C71-5A2C562A5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31590"/>
            <a:ext cx="5137476" cy="3335216"/>
          </a:xfrm>
          <a:prstGeom prst="rect">
            <a:avLst/>
          </a:prstGeom>
        </p:spPr>
      </p:pic>
      <p:pic>
        <p:nvPicPr>
          <p:cNvPr id="5" name="图片 4">
            <a:extLst>
              <a:ext uri="{FF2B5EF4-FFF2-40B4-BE49-F238E27FC236}">
                <a16:creationId xmlns:a16="http://schemas.microsoft.com/office/drawing/2014/main" id="{0D035BDB-7E05-9F49-8BAA-A954464251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643" y="1045271"/>
            <a:ext cx="3507854" cy="3507854"/>
          </a:xfrm>
          <a:prstGeom prst="rect">
            <a:avLst/>
          </a:prstGeom>
        </p:spPr>
      </p:pic>
    </p:spTree>
    <p:extLst>
      <p:ext uri="{BB962C8B-B14F-4D97-AF65-F5344CB8AC3E}">
        <p14:creationId xmlns:p14="http://schemas.microsoft.com/office/powerpoint/2010/main" val="132030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K-means</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聚类：主要步骤</a:t>
            </a:r>
          </a:p>
        </p:txBody>
      </p:sp>
      <p:pic>
        <p:nvPicPr>
          <p:cNvPr id="6" name="图片 5">
            <a:extLst>
              <a:ext uri="{FF2B5EF4-FFF2-40B4-BE49-F238E27FC236}">
                <a16:creationId xmlns:a16="http://schemas.microsoft.com/office/drawing/2014/main" id="{77CD5AA1-7102-6B4C-AC37-AC4721999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085" y="829940"/>
            <a:ext cx="4874131" cy="448117"/>
          </a:xfrm>
          <a:prstGeom prst="rect">
            <a:avLst/>
          </a:prstGeom>
        </p:spPr>
      </p:pic>
      <p:pic>
        <p:nvPicPr>
          <p:cNvPr id="8" name="图片 7">
            <a:extLst>
              <a:ext uri="{FF2B5EF4-FFF2-40B4-BE49-F238E27FC236}">
                <a16:creationId xmlns:a16="http://schemas.microsoft.com/office/drawing/2014/main" id="{FD5D26EF-8053-EA4D-8F24-4BC9F4CD6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2085" y="1258349"/>
            <a:ext cx="4689603" cy="493296"/>
          </a:xfrm>
          <a:prstGeom prst="rect">
            <a:avLst/>
          </a:prstGeom>
        </p:spPr>
      </p:pic>
      <p:pic>
        <p:nvPicPr>
          <p:cNvPr id="10" name="图片 9">
            <a:extLst>
              <a:ext uri="{FF2B5EF4-FFF2-40B4-BE49-F238E27FC236}">
                <a16:creationId xmlns:a16="http://schemas.microsoft.com/office/drawing/2014/main" id="{7DDFF3DF-B5B3-FD4C-B8F6-0FD0742FAE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745" y="1687303"/>
            <a:ext cx="4413423" cy="1417719"/>
          </a:xfrm>
          <a:prstGeom prst="rect">
            <a:avLst/>
          </a:prstGeom>
        </p:spPr>
      </p:pic>
      <p:pic>
        <p:nvPicPr>
          <p:cNvPr id="12" name="图片 11">
            <a:extLst>
              <a:ext uri="{FF2B5EF4-FFF2-40B4-BE49-F238E27FC236}">
                <a16:creationId xmlns:a16="http://schemas.microsoft.com/office/drawing/2014/main" id="{DA93B066-52CB-BE42-AAE8-355E1B34FE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2085" y="3081012"/>
            <a:ext cx="4907006" cy="1301153"/>
          </a:xfrm>
          <a:prstGeom prst="rect">
            <a:avLst/>
          </a:prstGeom>
        </p:spPr>
      </p:pic>
      <p:pic>
        <p:nvPicPr>
          <p:cNvPr id="14" name="图片 13">
            <a:extLst>
              <a:ext uri="{FF2B5EF4-FFF2-40B4-BE49-F238E27FC236}">
                <a16:creationId xmlns:a16="http://schemas.microsoft.com/office/drawing/2014/main" id="{DFFA3271-8424-A848-916B-16AD778E8B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939" y="4412827"/>
            <a:ext cx="4496310" cy="630619"/>
          </a:xfrm>
          <a:prstGeom prst="rect">
            <a:avLst/>
          </a:prstGeom>
        </p:spPr>
      </p:pic>
    </p:spTree>
    <p:extLst>
      <p:ext uri="{BB962C8B-B14F-4D97-AF65-F5344CB8AC3E}">
        <p14:creationId xmlns:p14="http://schemas.microsoft.com/office/powerpoint/2010/main" val="221140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K-means</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聚类：目标函数与优缺点</a:t>
            </a:r>
          </a:p>
        </p:txBody>
      </p:sp>
      <p:sp>
        <p:nvSpPr>
          <p:cNvPr id="7" name="文本框 6">
            <a:extLst>
              <a:ext uri="{FF2B5EF4-FFF2-40B4-BE49-F238E27FC236}">
                <a16:creationId xmlns:a16="http://schemas.microsoft.com/office/drawing/2014/main" id="{6E1D382E-7246-AB4A-9E22-A38C7D6C5317}"/>
              </a:ext>
            </a:extLst>
          </p:cNvPr>
          <p:cNvSpPr txBox="1"/>
          <p:nvPr/>
        </p:nvSpPr>
        <p:spPr>
          <a:xfrm>
            <a:off x="287524" y="834995"/>
            <a:ext cx="8568952" cy="646331"/>
          </a:xfrm>
          <a:prstGeom prst="rect">
            <a:avLst/>
          </a:prstGeom>
          <a:solidFill>
            <a:schemeClr val="accent2">
              <a:lumMod val="20000"/>
              <a:lumOff val="80000"/>
            </a:schemeClr>
          </a:solidFill>
          <a:ln>
            <a:noFill/>
          </a:ln>
        </p:spPr>
        <p:txBody>
          <a:bodyPr wrap="square">
            <a:spAutoFit/>
          </a:bodyPr>
          <a:lstStyle/>
          <a:p>
            <a:r>
              <a:rPr lang="en" altLang="zh-CN" dirty="0">
                <a:latin typeface="Times New Roman" panose="02020603050405020304" pitchFamily="18" charset="0"/>
                <a:cs typeface="Times New Roman" panose="02020603050405020304" pitchFamily="18" charset="0"/>
              </a:rPr>
              <a:t>K-means </a:t>
            </a:r>
            <a:r>
              <a:rPr lang="zh-CN" altLang="en-US" dirty="0">
                <a:latin typeface="Times New Roman" panose="02020603050405020304" pitchFamily="18" charset="0"/>
                <a:cs typeface="Times New Roman" panose="02020603050405020304" pitchFamily="18" charset="0"/>
              </a:rPr>
              <a:t>聚类的核心目标是</a:t>
            </a:r>
            <a:r>
              <a:rPr lang="zh-CN" altLang="en-US" b="1" dirty="0">
                <a:latin typeface="Times New Roman" panose="02020603050405020304" pitchFamily="18" charset="0"/>
                <a:cs typeface="Times New Roman" panose="02020603050405020304" pitchFamily="18" charset="0"/>
              </a:rPr>
              <a:t>最小化样本到簇中心的总距离</a:t>
            </a:r>
            <a:r>
              <a:rPr lang="zh-CN" altLang="en-US" dirty="0">
                <a:latin typeface="Times New Roman" panose="02020603050405020304" pitchFamily="18" charset="0"/>
                <a:cs typeface="Times New Roman" panose="02020603050405020304" pitchFamily="18" charset="0"/>
              </a:rPr>
              <a:t>（也称为</a:t>
            </a:r>
            <a:r>
              <a:rPr lang="zh-CN" altLang="en-US" b="1" dirty="0">
                <a:latin typeface="Times New Roman" panose="02020603050405020304" pitchFamily="18" charset="0"/>
                <a:cs typeface="Times New Roman" panose="02020603050405020304" pitchFamily="18" charset="0"/>
              </a:rPr>
              <a:t>簇内平方和</a:t>
            </a:r>
            <a:r>
              <a:rPr lang="zh-CN" altLang="en-US"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Sum of Squared Errors, SSE</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其目标函数为：</a:t>
            </a:r>
          </a:p>
        </p:txBody>
      </p:sp>
      <p:pic>
        <p:nvPicPr>
          <p:cNvPr id="9" name="图片 8">
            <a:extLst>
              <a:ext uri="{FF2B5EF4-FFF2-40B4-BE49-F238E27FC236}">
                <a16:creationId xmlns:a16="http://schemas.microsoft.com/office/drawing/2014/main" id="{4E8A11E8-C1F0-6F4E-97E3-B3E114A44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1481326"/>
            <a:ext cx="2125588" cy="769260"/>
          </a:xfrm>
          <a:prstGeom prst="rect">
            <a:avLst/>
          </a:prstGeom>
        </p:spPr>
      </p:pic>
      <p:sp>
        <p:nvSpPr>
          <p:cNvPr id="11" name="文本框 10">
            <a:extLst>
              <a:ext uri="{FF2B5EF4-FFF2-40B4-BE49-F238E27FC236}">
                <a16:creationId xmlns:a16="http://schemas.microsoft.com/office/drawing/2014/main" id="{E6351A8E-5A6C-A243-8255-F7E76500D1AC}"/>
              </a:ext>
            </a:extLst>
          </p:cNvPr>
          <p:cNvSpPr txBox="1"/>
          <p:nvPr/>
        </p:nvSpPr>
        <p:spPr>
          <a:xfrm>
            <a:off x="153166" y="2244533"/>
            <a:ext cx="8837668" cy="2800767"/>
          </a:xfrm>
          <a:prstGeom prst="rect">
            <a:avLst/>
          </a:prstGeom>
          <a:noFill/>
        </p:spPr>
        <p:txBody>
          <a:bodyPr wrap="square">
            <a:spAutoFit/>
          </a:bodyPr>
          <a:lstStyle/>
          <a:p>
            <a:r>
              <a:rPr lang="zh-CN" altLang="en-US" sz="1600" b="1" dirty="0">
                <a:latin typeface="Times New Roman" panose="02020603050405020304" pitchFamily="18" charset="0"/>
                <a:cs typeface="Times New Roman" panose="02020603050405020304" pitchFamily="18" charset="0"/>
              </a:rPr>
              <a:t>优点：</a:t>
            </a:r>
          </a:p>
          <a:p>
            <a:pPr marL="742950" lvl="1" indent="-285750">
              <a:buFont typeface="Arial" panose="020B0604020202020204" pitchFamily="34" charset="0"/>
              <a:buChar char="•"/>
            </a:pPr>
            <a:r>
              <a:rPr lang="zh-CN" altLang="en-US" sz="1600" b="1" dirty="0">
                <a:latin typeface="Times New Roman" panose="02020603050405020304" pitchFamily="18" charset="0"/>
                <a:cs typeface="Times New Roman" panose="02020603050405020304" pitchFamily="18" charset="0"/>
              </a:rPr>
              <a:t>简单高效</a:t>
            </a:r>
            <a:r>
              <a:rPr lang="zh-CN" altLang="en-US" sz="1600" dirty="0">
                <a:latin typeface="Times New Roman" panose="02020603050405020304" pitchFamily="18" charset="0"/>
                <a:cs typeface="Times New Roman" panose="02020603050405020304" pitchFamily="18" charset="0"/>
              </a:rPr>
              <a:t>：</a:t>
            </a:r>
            <a:r>
              <a:rPr lang="en" altLang="zh-CN" sz="1600" dirty="0">
                <a:latin typeface="Times New Roman" panose="02020603050405020304" pitchFamily="18" charset="0"/>
                <a:cs typeface="Times New Roman" panose="02020603050405020304" pitchFamily="18" charset="0"/>
              </a:rPr>
              <a:t>K-means </a:t>
            </a:r>
            <a:r>
              <a:rPr lang="zh-CN" altLang="en-US" sz="1600" dirty="0">
                <a:latin typeface="Times New Roman" panose="02020603050405020304" pitchFamily="18" charset="0"/>
                <a:cs typeface="Times New Roman" panose="02020603050405020304" pitchFamily="18" charset="0"/>
              </a:rPr>
              <a:t>算法相对简单，易于实现，并且在数据量较大时运行速度快。</a:t>
            </a:r>
          </a:p>
          <a:p>
            <a:pPr marL="742950" lvl="1" indent="-285750">
              <a:buFont typeface="Arial" panose="020B0604020202020204" pitchFamily="34" charset="0"/>
              <a:buChar char="•"/>
            </a:pPr>
            <a:r>
              <a:rPr lang="zh-CN" altLang="en-US" sz="1600" b="1" dirty="0">
                <a:latin typeface="Times New Roman" panose="02020603050405020304" pitchFamily="18" charset="0"/>
                <a:cs typeface="Times New Roman" panose="02020603050405020304" pitchFamily="18" charset="0"/>
              </a:rPr>
              <a:t>可扩展</a:t>
            </a:r>
            <a:r>
              <a:rPr lang="zh-CN" altLang="en-US" sz="1600" dirty="0">
                <a:latin typeface="Times New Roman" panose="02020603050405020304" pitchFamily="18" charset="0"/>
                <a:cs typeface="Times New Roman" panose="02020603050405020304" pitchFamily="18" charset="0"/>
              </a:rPr>
              <a:t>：可以处理大规模的数据集。</a:t>
            </a:r>
          </a:p>
          <a:p>
            <a:pPr marL="742950" lvl="1" indent="-285750">
              <a:buFont typeface="Arial" panose="020B0604020202020204" pitchFamily="34" charset="0"/>
              <a:buChar char="•"/>
            </a:pPr>
            <a:r>
              <a:rPr lang="zh-CN" altLang="en-US" sz="1600" b="1" dirty="0">
                <a:latin typeface="Times New Roman" panose="02020603050405020304" pitchFamily="18" charset="0"/>
                <a:cs typeface="Times New Roman" panose="02020603050405020304" pitchFamily="18" charset="0"/>
              </a:rPr>
              <a:t>易于理解</a:t>
            </a:r>
            <a:r>
              <a:rPr lang="zh-CN" altLang="en-US" sz="1600" dirty="0">
                <a:latin typeface="Times New Roman" panose="02020603050405020304" pitchFamily="18" charset="0"/>
                <a:cs typeface="Times New Roman" panose="02020603050405020304" pitchFamily="18" charset="0"/>
              </a:rPr>
              <a:t>：</a:t>
            </a:r>
            <a:r>
              <a:rPr lang="en" altLang="zh-CN" sz="1600" dirty="0">
                <a:latin typeface="Times New Roman" panose="02020603050405020304" pitchFamily="18" charset="0"/>
                <a:cs typeface="Times New Roman" panose="02020603050405020304" pitchFamily="18" charset="0"/>
              </a:rPr>
              <a:t>K-means </a:t>
            </a:r>
            <a:r>
              <a:rPr lang="zh-CN" altLang="en-US" sz="1600" dirty="0">
                <a:latin typeface="Times New Roman" panose="02020603050405020304" pitchFamily="18" charset="0"/>
                <a:cs typeface="Times New Roman" panose="02020603050405020304" pitchFamily="18" charset="0"/>
              </a:rPr>
              <a:t>的工作原理直观，容易被解释和理解。</a:t>
            </a:r>
          </a:p>
          <a:p>
            <a:r>
              <a:rPr lang="zh-CN" altLang="en-US" sz="1600" b="1" dirty="0">
                <a:latin typeface="Times New Roman" panose="02020603050405020304" pitchFamily="18" charset="0"/>
                <a:cs typeface="Times New Roman" panose="02020603050405020304" pitchFamily="18" charset="0"/>
              </a:rPr>
              <a:t>缺点：</a:t>
            </a:r>
          </a:p>
          <a:p>
            <a:pPr marL="742950" lvl="1" indent="-285750">
              <a:buFont typeface="Arial" panose="020B0604020202020204" pitchFamily="34" charset="0"/>
              <a:buChar char="•"/>
            </a:pPr>
            <a:r>
              <a:rPr lang="zh-CN" altLang="en-US" sz="1600" b="1" dirty="0">
                <a:latin typeface="Times New Roman" panose="02020603050405020304" pitchFamily="18" charset="0"/>
                <a:cs typeface="Times New Roman" panose="02020603050405020304" pitchFamily="18" charset="0"/>
              </a:rPr>
              <a:t>簇数量</a:t>
            </a:r>
            <a:r>
              <a:rPr lang="en" altLang="zh-CN" sz="1600" b="1" i="1" dirty="0">
                <a:latin typeface="Times New Roman" panose="02020603050405020304" pitchFamily="18" charset="0"/>
                <a:cs typeface="Times New Roman" panose="02020603050405020304" pitchFamily="18" charset="0"/>
              </a:rPr>
              <a:t>K</a:t>
            </a:r>
            <a:r>
              <a:rPr lang="zh-CN" altLang="en-US" sz="1600" b="1" dirty="0">
                <a:latin typeface="Times New Roman" panose="02020603050405020304" pitchFamily="18" charset="0"/>
                <a:cs typeface="Times New Roman" panose="02020603050405020304" pitchFamily="18" charset="0"/>
              </a:rPr>
              <a:t>需要预先指定</a:t>
            </a:r>
            <a:r>
              <a:rPr lang="zh-CN" altLang="en-US" sz="1600" dirty="0">
                <a:latin typeface="Times New Roman" panose="02020603050405020304" pitchFamily="18" charset="0"/>
                <a:cs typeface="Times New Roman" panose="02020603050405020304" pitchFamily="18" charset="0"/>
              </a:rPr>
              <a:t>：</a:t>
            </a:r>
            <a:r>
              <a:rPr lang="en" altLang="zh-CN" sz="1600" dirty="0">
                <a:latin typeface="Times New Roman" panose="02020603050405020304" pitchFamily="18" charset="0"/>
                <a:cs typeface="Times New Roman" panose="02020603050405020304" pitchFamily="18" charset="0"/>
              </a:rPr>
              <a:t>K-means </a:t>
            </a:r>
            <a:r>
              <a:rPr lang="zh-CN" altLang="en-US" sz="1600" dirty="0">
                <a:latin typeface="Times New Roman" panose="02020603050405020304" pitchFamily="18" charset="0"/>
                <a:cs typeface="Times New Roman" panose="02020603050405020304" pitchFamily="18" charset="0"/>
              </a:rPr>
              <a:t>聚类需要用户事先指定簇的数量，这在实际应用中可能不直观。</a:t>
            </a:r>
          </a:p>
          <a:p>
            <a:pPr marL="742950" lvl="1" indent="-285750">
              <a:buFont typeface="Arial" panose="020B0604020202020204" pitchFamily="34" charset="0"/>
              <a:buChar char="•"/>
            </a:pPr>
            <a:r>
              <a:rPr lang="zh-CN" altLang="en-US" sz="1600" b="1" dirty="0">
                <a:latin typeface="Times New Roman" panose="02020603050405020304" pitchFamily="18" charset="0"/>
                <a:cs typeface="Times New Roman" panose="02020603050405020304" pitchFamily="18" charset="0"/>
              </a:rPr>
              <a:t>对初始点敏感</a:t>
            </a:r>
            <a:r>
              <a:rPr lang="zh-CN" altLang="en-US" sz="1600" dirty="0">
                <a:latin typeface="Times New Roman" panose="02020603050405020304" pitchFamily="18" charset="0"/>
                <a:cs typeface="Times New Roman" panose="02020603050405020304" pitchFamily="18" charset="0"/>
              </a:rPr>
              <a:t>：</a:t>
            </a:r>
            <a:r>
              <a:rPr lang="en" altLang="zh-CN" sz="1600" dirty="0">
                <a:latin typeface="Times New Roman" panose="02020603050405020304" pitchFamily="18" charset="0"/>
                <a:cs typeface="Times New Roman" panose="02020603050405020304" pitchFamily="18" charset="0"/>
              </a:rPr>
              <a:t>K-means </a:t>
            </a:r>
            <a:r>
              <a:rPr lang="zh-CN" altLang="en-US" sz="1600" dirty="0">
                <a:latin typeface="Times New Roman" panose="02020603050405020304" pitchFamily="18" charset="0"/>
                <a:cs typeface="Times New Roman" panose="02020603050405020304" pitchFamily="18" charset="0"/>
              </a:rPr>
              <a:t>对初始的簇中心位置敏感，不同的初始化可能导致不同的结果。为了解决这个问题，通常会多次运行算法并选择最优解。</a:t>
            </a:r>
            <a:endParaRPr lang="en-US" altLang="zh-C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1600" b="1" dirty="0"/>
              <a:t>只能处理球形簇</a:t>
            </a:r>
            <a:r>
              <a:rPr lang="zh-CN" altLang="en-US" sz="1600" dirty="0"/>
              <a:t>：</a:t>
            </a:r>
            <a:r>
              <a:rPr lang="en" altLang="zh-CN" sz="1600" dirty="0"/>
              <a:t>K-means </a:t>
            </a:r>
            <a:r>
              <a:rPr lang="zh-CN" altLang="en-US" sz="1600" dirty="0"/>
              <a:t>假设每个簇是球形且大小相似的，对于形状复杂的簇效果不好。</a:t>
            </a:r>
            <a:endParaRPr lang="zh-CN" alt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1600" b="1" dirty="0">
                <a:latin typeface="Times New Roman" panose="02020603050405020304" pitchFamily="18" charset="0"/>
                <a:cs typeface="Times New Roman" panose="02020603050405020304" pitchFamily="18" charset="0"/>
              </a:rPr>
              <a:t>容易受噪声点影响</a:t>
            </a:r>
            <a:r>
              <a:rPr lang="zh-CN" altLang="en-US" sz="1600" dirty="0">
                <a:latin typeface="Times New Roman" panose="02020603050405020304" pitchFamily="18" charset="0"/>
                <a:cs typeface="Times New Roman" panose="02020603050405020304" pitchFamily="18" charset="0"/>
              </a:rPr>
              <a:t>：由于使用欧氏距离，</a:t>
            </a:r>
            <a:r>
              <a:rPr lang="en" altLang="zh-CN" sz="1600" dirty="0">
                <a:latin typeface="Times New Roman" panose="02020603050405020304" pitchFamily="18" charset="0"/>
                <a:cs typeface="Times New Roman" panose="02020603050405020304" pitchFamily="18" charset="0"/>
              </a:rPr>
              <a:t>K-means </a:t>
            </a:r>
            <a:r>
              <a:rPr lang="zh-CN" altLang="en-US" sz="1600" dirty="0">
                <a:latin typeface="Times New Roman" panose="02020603050405020304" pitchFamily="18" charset="0"/>
                <a:cs typeface="Times New Roman" panose="02020603050405020304" pitchFamily="18" charset="0"/>
              </a:rPr>
              <a:t>对异常值或噪声点敏感。</a:t>
            </a:r>
          </a:p>
        </p:txBody>
      </p:sp>
    </p:spTree>
    <p:extLst>
      <p:ext uri="{BB962C8B-B14F-4D97-AF65-F5344CB8AC3E}">
        <p14:creationId xmlns:p14="http://schemas.microsoft.com/office/powerpoint/2010/main" val="375320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K-means</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聚类</a:t>
            </a:r>
          </a:p>
        </p:txBody>
      </p:sp>
      <p:pic>
        <p:nvPicPr>
          <p:cNvPr id="4" name="图片 3">
            <a:extLst>
              <a:ext uri="{FF2B5EF4-FFF2-40B4-BE49-F238E27FC236}">
                <a16:creationId xmlns:a16="http://schemas.microsoft.com/office/drawing/2014/main" id="{5D99F113-67A6-6D4D-8EC6-2E7AB82ADB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5481" y="1563638"/>
            <a:ext cx="7013038" cy="2530080"/>
          </a:xfrm>
          <a:prstGeom prst="rect">
            <a:avLst/>
          </a:prstGeom>
        </p:spPr>
      </p:pic>
    </p:spTree>
    <p:extLst>
      <p:ext uri="{BB962C8B-B14F-4D97-AF65-F5344CB8AC3E}">
        <p14:creationId xmlns:p14="http://schemas.microsoft.com/office/powerpoint/2010/main" val="29911156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K-means</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聚类</a:t>
            </a:r>
          </a:p>
        </p:txBody>
      </p:sp>
      <p:pic>
        <p:nvPicPr>
          <p:cNvPr id="4" name="图片 3">
            <a:extLst>
              <a:ext uri="{FF2B5EF4-FFF2-40B4-BE49-F238E27FC236}">
                <a16:creationId xmlns:a16="http://schemas.microsoft.com/office/drawing/2014/main" id="{5D99F113-67A6-6D4D-8EC6-2E7AB82AD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438" y="1491630"/>
            <a:ext cx="5841124" cy="2952869"/>
          </a:xfrm>
          <a:prstGeom prst="rect">
            <a:avLst/>
          </a:prstGeom>
        </p:spPr>
      </p:pic>
    </p:spTree>
    <p:extLst>
      <p:ext uri="{BB962C8B-B14F-4D97-AF65-F5344CB8AC3E}">
        <p14:creationId xmlns:p14="http://schemas.microsoft.com/office/powerpoint/2010/main" val="607984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如何确定最优的聚类数</a:t>
            </a:r>
            <a:r>
              <a:rPr lang="en-US" altLang="zh-CN" sz="2400" b="1" i="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AA6503CD-E729-D542-BF0D-8D74470CBD40}"/>
              </a:ext>
            </a:extLst>
          </p:cNvPr>
          <p:cNvSpPr txBox="1"/>
          <p:nvPr/>
        </p:nvSpPr>
        <p:spPr>
          <a:xfrm>
            <a:off x="287524" y="915566"/>
            <a:ext cx="8568952" cy="923330"/>
          </a:xfrm>
          <a:prstGeom prst="rect">
            <a:avLst/>
          </a:prstGeom>
          <a:solidFill>
            <a:schemeClr val="accent2">
              <a:lumMod val="20000"/>
              <a:lumOff val="80000"/>
            </a:schemeClr>
          </a:solidFill>
        </p:spPr>
        <p:txBody>
          <a:bodyPr wrap="square">
            <a:spAutoFit/>
          </a:bodyPr>
          <a:lstStyle/>
          <a:p>
            <a:r>
              <a:rPr lang="zh-CN" altLang="en-US" dirty="0">
                <a:latin typeface="Times New Roman" panose="02020603050405020304" pitchFamily="18" charset="0"/>
                <a:cs typeface="Times New Roman" panose="02020603050405020304" pitchFamily="18" charset="0"/>
              </a:rPr>
              <a:t>肘部法是一种通过观察聚类误差（簇内平方和，</a:t>
            </a:r>
            <a:r>
              <a:rPr lang="en" altLang="zh-CN" dirty="0">
                <a:latin typeface="Times New Roman" panose="02020603050405020304" pitchFamily="18" charset="0"/>
                <a:cs typeface="Times New Roman" panose="02020603050405020304" pitchFamily="18" charset="0"/>
              </a:rPr>
              <a:t>SSE</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的变化来选择</a:t>
            </a:r>
            <a:r>
              <a:rPr lang="zh-CN" altLang="en-US" i="1" dirty="0">
                <a:latin typeface="Times New Roman" panose="02020603050405020304" pitchFamily="18" charset="0"/>
                <a:cs typeface="Times New Roman" panose="02020603050405020304" pitchFamily="18" charset="0"/>
              </a:rPr>
              <a:t> </a:t>
            </a:r>
            <a:r>
              <a:rPr lang="en" altLang="zh-CN" i="1"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值的方法。其原理是随着 </a:t>
            </a:r>
            <a:r>
              <a:rPr lang="en" altLang="zh-CN" i="1"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增加，聚类误差逐渐减少，但在某个</a:t>
            </a:r>
            <a:r>
              <a:rPr lang="en-US" altLang="zh-CN" i="1"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值之后，误差的减少速度会大幅放缓。此时，图形上会出现一个“肘部”，该点对应的</a:t>
            </a:r>
            <a:r>
              <a:rPr lang="en-US" altLang="zh-CN" i="1"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值通常被认为是最优聚类数。</a:t>
            </a:r>
          </a:p>
        </p:txBody>
      </p:sp>
      <p:pic>
        <p:nvPicPr>
          <p:cNvPr id="7" name="图片 6">
            <a:extLst>
              <a:ext uri="{FF2B5EF4-FFF2-40B4-BE49-F238E27FC236}">
                <a16:creationId xmlns:a16="http://schemas.microsoft.com/office/drawing/2014/main" id="{73A0517F-DDA7-7E41-9EBC-D6D37813B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964071"/>
            <a:ext cx="5048197" cy="1964823"/>
          </a:xfrm>
          <a:prstGeom prst="rect">
            <a:avLst/>
          </a:prstGeom>
        </p:spPr>
      </p:pic>
      <p:sp>
        <p:nvSpPr>
          <p:cNvPr id="9" name="文本框 8">
            <a:extLst>
              <a:ext uri="{FF2B5EF4-FFF2-40B4-BE49-F238E27FC236}">
                <a16:creationId xmlns:a16="http://schemas.microsoft.com/office/drawing/2014/main" id="{1108F279-9028-5641-9ED1-266DDC67FF49}"/>
              </a:ext>
            </a:extLst>
          </p:cNvPr>
          <p:cNvSpPr txBox="1"/>
          <p:nvPr/>
        </p:nvSpPr>
        <p:spPr>
          <a:xfrm>
            <a:off x="395536" y="4254736"/>
            <a:ext cx="8460940" cy="646331"/>
          </a:xfrm>
          <a:prstGeom prst="rect">
            <a:avLst/>
          </a:prstGeom>
          <a:noFill/>
        </p:spPr>
        <p:txBody>
          <a:bodyPr wrap="square">
            <a:spAutoFit/>
          </a:bodyPr>
          <a:lstStyle/>
          <a:p>
            <a:r>
              <a:rPr lang="zh-CN" altLang="en-US" b="1" dirty="0"/>
              <a:t>优点</a:t>
            </a:r>
            <a:r>
              <a:rPr lang="zh-CN" altLang="en-US" dirty="0"/>
              <a:t>：简单直观，适合大多数情况。 </a:t>
            </a:r>
            <a:endParaRPr lang="en-US" altLang="zh-CN" dirty="0"/>
          </a:p>
          <a:p>
            <a:r>
              <a:rPr lang="zh-CN" altLang="en-US" b="1" dirty="0"/>
              <a:t>缺点</a:t>
            </a:r>
            <a:r>
              <a:rPr lang="zh-CN" altLang="en-US" dirty="0"/>
              <a:t>：对于某些数据集，肘部可能不明显，难以精确定位。</a:t>
            </a:r>
          </a:p>
        </p:txBody>
      </p:sp>
      <p:pic>
        <p:nvPicPr>
          <p:cNvPr id="4" name="图片 3">
            <a:extLst>
              <a:ext uri="{FF2B5EF4-FFF2-40B4-BE49-F238E27FC236}">
                <a16:creationId xmlns:a16="http://schemas.microsoft.com/office/drawing/2014/main" id="{D738B411-4CA6-8E40-9C79-45EA4D14D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2067694"/>
            <a:ext cx="2170496" cy="1964824"/>
          </a:xfrm>
          <a:prstGeom prst="rect">
            <a:avLst/>
          </a:prstGeom>
        </p:spPr>
      </p:pic>
    </p:spTree>
    <p:extLst>
      <p:ext uri="{BB962C8B-B14F-4D97-AF65-F5344CB8AC3E}">
        <p14:creationId xmlns:p14="http://schemas.microsoft.com/office/powerpoint/2010/main" val="180799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应用：图像超分辨率</a:t>
            </a:r>
          </a:p>
        </p:txBody>
      </p:sp>
      <p:pic>
        <p:nvPicPr>
          <p:cNvPr id="6" name="图片 5">
            <a:extLst>
              <a:ext uri="{FF2B5EF4-FFF2-40B4-BE49-F238E27FC236}">
                <a16:creationId xmlns:a16="http://schemas.microsoft.com/office/drawing/2014/main" id="{EE72BCBE-3283-CD42-8F8B-47E653BEC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872" y="1203598"/>
            <a:ext cx="6876256" cy="3224650"/>
          </a:xfrm>
          <a:prstGeom prst="rect">
            <a:avLst/>
          </a:prstGeom>
        </p:spPr>
      </p:pic>
      <p:sp>
        <p:nvSpPr>
          <p:cNvPr id="10" name="矩形 9">
            <a:extLst>
              <a:ext uri="{FF2B5EF4-FFF2-40B4-BE49-F238E27FC236}">
                <a16:creationId xmlns:a16="http://schemas.microsoft.com/office/drawing/2014/main" id="{4DF0D7E6-14DE-FF4D-B8AC-64A4D4A67526}"/>
              </a:ext>
            </a:extLst>
          </p:cNvPr>
          <p:cNvSpPr/>
          <p:nvPr/>
        </p:nvSpPr>
        <p:spPr>
          <a:xfrm>
            <a:off x="1133872" y="3579862"/>
            <a:ext cx="4806280" cy="8483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5215514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应用：图像超分辨率</a:t>
            </a:r>
          </a:p>
        </p:txBody>
      </p:sp>
      <p:pic>
        <p:nvPicPr>
          <p:cNvPr id="4" name="图片 3">
            <a:extLst>
              <a:ext uri="{FF2B5EF4-FFF2-40B4-BE49-F238E27FC236}">
                <a16:creationId xmlns:a16="http://schemas.microsoft.com/office/drawing/2014/main" id="{BFB07297-BD01-8147-90FD-FADC7622E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578" y="1203598"/>
            <a:ext cx="5802843" cy="2978522"/>
          </a:xfrm>
          <a:prstGeom prst="rect">
            <a:avLst/>
          </a:prstGeom>
        </p:spPr>
      </p:pic>
    </p:spTree>
    <p:extLst>
      <p:ext uri="{BB962C8B-B14F-4D97-AF65-F5344CB8AC3E}">
        <p14:creationId xmlns:p14="http://schemas.microsoft.com/office/powerpoint/2010/main" val="1485346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应用：图像超分辨率</a:t>
            </a:r>
          </a:p>
        </p:txBody>
      </p:sp>
      <p:pic>
        <p:nvPicPr>
          <p:cNvPr id="4" name="图片 3">
            <a:extLst>
              <a:ext uri="{FF2B5EF4-FFF2-40B4-BE49-F238E27FC236}">
                <a16:creationId xmlns:a16="http://schemas.microsoft.com/office/drawing/2014/main" id="{BFB07297-BD01-8147-90FD-FADC7622E9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91680" y="1203598"/>
            <a:ext cx="3528392" cy="3402678"/>
          </a:xfrm>
          <a:prstGeom prst="rect">
            <a:avLst/>
          </a:prstGeom>
        </p:spPr>
      </p:pic>
      <p:sp>
        <p:nvSpPr>
          <p:cNvPr id="3" name="文本框 2">
            <a:extLst>
              <a:ext uri="{FF2B5EF4-FFF2-40B4-BE49-F238E27FC236}">
                <a16:creationId xmlns:a16="http://schemas.microsoft.com/office/drawing/2014/main" id="{23A11907-4E35-D944-BC29-EF8FAA3FE97D}"/>
              </a:ext>
            </a:extLst>
          </p:cNvPr>
          <p:cNvSpPr txBox="1"/>
          <p:nvPr/>
        </p:nvSpPr>
        <p:spPr>
          <a:xfrm>
            <a:off x="5436096" y="2355726"/>
            <a:ext cx="3168352" cy="646331"/>
          </a:xfrm>
          <a:prstGeom prst="rect">
            <a:avLst/>
          </a:prstGeom>
          <a:noFill/>
        </p:spPr>
        <p:txBody>
          <a:bodyPr wrap="square" rtlCol="0">
            <a:spAutoFit/>
          </a:bodyPr>
          <a:lstStyle/>
          <a:p>
            <a:r>
              <a:rPr kumimoji="1" lang="zh-CN" altLang="en-US" dirty="0">
                <a:latin typeface="Times New Roman" panose="02020603050405020304" pitchFamily="18" charset="0"/>
                <a:cs typeface="Times New Roman" panose="02020603050405020304" pitchFamily="18" charset="0"/>
              </a:rPr>
              <a:t>第一步：字典学习法求得低</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高分辨率字典对。</a:t>
            </a:r>
          </a:p>
        </p:txBody>
      </p:sp>
    </p:spTree>
    <p:extLst>
      <p:ext uri="{BB962C8B-B14F-4D97-AF65-F5344CB8AC3E}">
        <p14:creationId xmlns:p14="http://schemas.microsoft.com/office/powerpoint/2010/main" val="32179651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应用：图像超分辨率</a:t>
            </a:r>
          </a:p>
        </p:txBody>
      </p:sp>
      <p:pic>
        <p:nvPicPr>
          <p:cNvPr id="4" name="图片 3">
            <a:extLst>
              <a:ext uri="{FF2B5EF4-FFF2-40B4-BE49-F238E27FC236}">
                <a16:creationId xmlns:a16="http://schemas.microsoft.com/office/drawing/2014/main" id="{BFB07297-BD01-8147-90FD-FADC7622E9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977" y="915566"/>
            <a:ext cx="3393701" cy="3794849"/>
          </a:xfrm>
          <a:prstGeom prst="rect">
            <a:avLst/>
          </a:prstGeom>
        </p:spPr>
      </p:pic>
      <p:sp>
        <p:nvSpPr>
          <p:cNvPr id="5" name="文本框 4">
            <a:extLst>
              <a:ext uri="{FF2B5EF4-FFF2-40B4-BE49-F238E27FC236}">
                <a16:creationId xmlns:a16="http://schemas.microsoft.com/office/drawing/2014/main" id="{17776745-7BFC-0B45-B3BE-D931CA3C9172}"/>
              </a:ext>
            </a:extLst>
          </p:cNvPr>
          <p:cNvSpPr txBox="1"/>
          <p:nvPr/>
        </p:nvSpPr>
        <p:spPr>
          <a:xfrm>
            <a:off x="5292080" y="2355726"/>
            <a:ext cx="3168352" cy="646331"/>
          </a:xfrm>
          <a:prstGeom prst="rect">
            <a:avLst/>
          </a:prstGeom>
          <a:noFill/>
        </p:spPr>
        <p:txBody>
          <a:bodyPr wrap="square" rtlCol="0">
            <a:spAutoFit/>
          </a:bodyPr>
          <a:lstStyle/>
          <a:p>
            <a:r>
              <a:rPr kumimoji="1" lang="zh-CN" altLang="en-US" dirty="0">
                <a:latin typeface="Times New Roman" panose="02020603050405020304" pitchFamily="18" charset="0"/>
                <a:cs typeface="Times New Roman" panose="02020603050405020304" pitchFamily="18" charset="0"/>
              </a:rPr>
              <a:t>第二步：每个字典元素求一个最小二乘回归函数。</a:t>
            </a:r>
          </a:p>
        </p:txBody>
      </p:sp>
      <p:pic>
        <p:nvPicPr>
          <p:cNvPr id="6" name="图片 5">
            <a:extLst>
              <a:ext uri="{FF2B5EF4-FFF2-40B4-BE49-F238E27FC236}">
                <a16:creationId xmlns:a16="http://schemas.microsoft.com/office/drawing/2014/main" id="{A8C0924F-5AA3-994D-86A4-BB563AEF2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369" y="3579862"/>
            <a:ext cx="4041773" cy="449086"/>
          </a:xfrm>
          <a:prstGeom prst="rect">
            <a:avLst/>
          </a:prstGeom>
        </p:spPr>
      </p:pic>
    </p:spTree>
    <p:extLst>
      <p:ext uri="{BB962C8B-B14F-4D97-AF65-F5344CB8AC3E}">
        <p14:creationId xmlns:p14="http://schemas.microsoft.com/office/powerpoint/2010/main" val="22870618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应用：图像超分辨率</a:t>
            </a:r>
          </a:p>
        </p:txBody>
      </p:sp>
      <p:pic>
        <p:nvPicPr>
          <p:cNvPr id="4" name="图片 3">
            <a:extLst>
              <a:ext uri="{FF2B5EF4-FFF2-40B4-BE49-F238E27FC236}">
                <a16:creationId xmlns:a16="http://schemas.microsoft.com/office/drawing/2014/main" id="{BFB07297-BD01-8147-90FD-FADC7622E9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5576" y="1203598"/>
            <a:ext cx="3393701" cy="3255679"/>
          </a:xfrm>
          <a:prstGeom prst="rect">
            <a:avLst/>
          </a:prstGeom>
        </p:spPr>
      </p:pic>
      <p:sp>
        <p:nvSpPr>
          <p:cNvPr id="5" name="文本框 4">
            <a:extLst>
              <a:ext uri="{FF2B5EF4-FFF2-40B4-BE49-F238E27FC236}">
                <a16:creationId xmlns:a16="http://schemas.microsoft.com/office/drawing/2014/main" id="{7640CDDD-F3E7-274B-87FC-71D2D8A8DD92}"/>
              </a:ext>
            </a:extLst>
          </p:cNvPr>
          <p:cNvSpPr txBox="1"/>
          <p:nvPr/>
        </p:nvSpPr>
        <p:spPr>
          <a:xfrm>
            <a:off x="5292080" y="2355726"/>
            <a:ext cx="3168352" cy="1200329"/>
          </a:xfrm>
          <a:prstGeom prst="rect">
            <a:avLst/>
          </a:prstGeom>
          <a:noFill/>
        </p:spPr>
        <p:txBody>
          <a:bodyPr wrap="square" rtlCol="0">
            <a:spAutoFit/>
          </a:bodyPr>
          <a:lstStyle/>
          <a:p>
            <a:r>
              <a:rPr kumimoji="1" lang="zh-CN" altLang="en-US" dirty="0">
                <a:latin typeface="Times New Roman" panose="02020603050405020304" pitchFamily="18" charset="0"/>
                <a:cs typeface="Times New Roman" panose="02020603050405020304" pitchFamily="18" charset="0"/>
              </a:rPr>
              <a:t>第三步：测试低分辨率图像块与低分辨率字典求夹角余弦，选定对应的回归函数映射到高分辨图像块。</a:t>
            </a:r>
          </a:p>
        </p:txBody>
      </p:sp>
    </p:spTree>
    <p:extLst>
      <p:ext uri="{BB962C8B-B14F-4D97-AF65-F5344CB8AC3E}">
        <p14:creationId xmlns:p14="http://schemas.microsoft.com/office/powerpoint/2010/main" val="3627902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69674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最大化投影方差</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9</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334268FF-6F3F-C44B-8D42-D548F214A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067231"/>
            <a:ext cx="3564279" cy="3651870"/>
          </a:xfrm>
          <a:prstGeom prst="rect">
            <a:avLst/>
          </a:prstGeom>
        </p:spPr>
      </p:pic>
      <p:pic>
        <p:nvPicPr>
          <p:cNvPr id="8" name="图片 7">
            <a:extLst>
              <a:ext uri="{FF2B5EF4-FFF2-40B4-BE49-F238E27FC236}">
                <a16:creationId xmlns:a16="http://schemas.microsoft.com/office/drawing/2014/main" id="{F5357465-85B6-9A4F-82E5-4536ACF38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1" y="2284312"/>
            <a:ext cx="4707527" cy="1151533"/>
          </a:xfrm>
          <a:prstGeom prst="rect">
            <a:avLst/>
          </a:prstGeom>
        </p:spPr>
      </p:pic>
    </p:spTree>
    <p:extLst>
      <p:ext uri="{BB962C8B-B14F-4D97-AF65-F5344CB8AC3E}">
        <p14:creationId xmlns:p14="http://schemas.microsoft.com/office/powerpoint/2010/main" val="22318750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应用：图像超分辨率</a:t>
            </a:r>
          </a:p>
        </p:txBody>
      </p:sp>
      <p:pic>
        <p:nvPicPr>
          <p:cNvPr id="5" name="图片 4">
            <a:extLst>
              <a:ext uri="{FF2B5EF4-FFF2-40B4-BE49-F238E27FC236}">
                <a16:creationId xmlns:a16="http://schemas.microsoft.com/office/drawing/2014/main" id="{EA27C44B-43C6-EF41-B001-9DE41798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059582"/>
            <a:ext cx="5760640" cy="3569735"/>
          </a:xfrm>
          <a:prstGeom prst="rect">
            <a:avLst/>
          </a:prstGeom>
        </p:spPr>
      </p:pic>
    </p:spTree>
    <p:extLst>
      <p:ext uri="{BB962C8B-B14F-4D97-AF65-F5344CB8AC3E}">
        <p14:creationId xmlns:p14="http://schemas.microsoft.com/office/powerpoint/2010/main" val="34570878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3"/>
          <a:stretch>
            <a:fillRect/>
          </a:stretch>
        </p:blipFill>
        <p:spPr>
          <a:xfrm>
            <a:off x="7119461" y="-962025"/>
            <a:ext cx="3331845" cy="3074670"/>
          </a:xfrm>
          <a:prstGeom prst="rect">
            <a:avLst/>
          </a:prstGeom>
        </p:spPr>
      </p:pic>
      <p:pic>
        <p:nvPicPr>
          <p:cNvPr id="15" name="图片 14" descr="logo-06 - 副本"/>
          <p:cNvPicPr>
            <a:picLocks noChangeAspect="1"/>
          </p:cNvPicPr>
          <p:nvPr/>
        </p:nvPicPr>
        <p:blipFill>
          <a:blip r:embed="rId4"/>
          <a:stretch>
            <a:fillRect/>
          </a:stretch>
        </p:blipFill>
        <p:spPr>
          <a:xfrm>
            <a:off x="-713423" y="2828925"/>
            <a:ext cx="2627948" cy="2424589"/>
          </a:xfrm>
          <a:prstGeom prst="rect">
            <a:avLst/>
          </a:prstGeom>
        </p:spPr>
      </p:pic>
      <p:pic>
        <p:nvPicPr>
          <p:cNvPr id="3" name="图片 2" descr="logo-08"/>
          <p:cNvPicPr>
            <a:picLocks noChangeAspect="1"/>
          </p:cNvPicPr>
          <p:nvPr/>
        </p:nvPicPr>
        <p:blipFill>
          <a:blip r:embed="rId5"/>
          <a:stretch>
            <a:fillRect/>
          </a:stretch>
        </p:blipFill>
        <p:spPr>
          <a:xfrm>
            <a:off x="296227" y="3999547"/>
            <a:ext cx="3649028" cy="1414463"/>
          </a:xfrm>
          <a:prstGeom prst="rect">
            <a:avLst/>
          </a:prstGeom>
        </p:spPr>
      </p:pic>
      <p:pic>
        <p:nvPicPr>
          <p:cNvPr id="4" name="图片 3" descr="logo-08"/>
          <p:cNvPicPr>
            <a:picLocks noChangeAspect="1"/>
          </p:cNvPicPr>
          <p:nvPr/>
        </p:nvPicPr>
        <p:blipFill>
          <a:blip r:embed="rId5"/>
          <a:stretch>
            <a:fillRect/>
          </a:stretch>
        </p:blipFill>
        <p:spPr>
          <a:xfrm flipH="1">
            <a:off x="5180647" y="3999547"/>
            <a:ext cx="3649028" cy="1414463"/>
          </a:xfrm>
          <a:prstGeom prst="rect">
            <a:avLst/>
          </a:prstGeom>
        </p:spPr>
      </p:pic>
      <p:pic>
        <p:nvPicPr>
          <p:cNvPr id="21" name="图片 20" descr="logo_画板 1 副本 3"/>
          <p:cNvPicPr>
            <a:picLocks noChangeAspect="1"/>
          </p:cNvPicPr>
          <p:nvPr/>
        </p:nvPicPr>
        <p:blipFill>
          <a:blip r:embed="rId6"/>
          <a:stretch>
            <a:fillRect/>
          </a:stretch>
        </p:blipFill>
        <p:spPr>
          <a:xfrm>
            <a:off x="-7144" y="3741420"/>
            <a:ext cx="9175433" cy="1402080"/>
          </a:xfrm>
          <a:prstGeom prst="rect">
            <a:avLst/>
          </a:prstGeom>
        </p:spPr>
      </p:pic>
      <p:sp>
        <p:nvSpPr>
          <p:cNvPr id="5" name="文本框 4">
            <a:extLst>
              <a:ext uri="{FF2B5EF4-FFF2-40B4-BE49-F238E27FC236}">
                <a16:creationId xmlns:a16="http://schemas.microsoft.com/office/drawing/2014/main" id="{1588D036-7622-F8BD-C137-43F710997E75}"/>
              </a:ext>
            </a:extLst>
          </p:cNvPr>
          <p:cNvSpPr txBox="1"/>
          <p:nvPr/>
        </p:nvSpPr>
        <p:spPr>
          <a:xfrm>
            <a:off x="1808368" y="1845304"/>
            <a:ext cx="5581650" cy="968791"/>
          </a:xfrm>
          <a:prstGeom prst="rect">
            <a:avLst/>
          </a:prstGeom>
          <a:noFill/>
        </p:spPr>
        <p:txBody>
          <a:bodyPr wrap="square">
            <a:spAutoFit/>
          </a:bodyPr>
          <a:lstStyle/>
          <a:p>
            <a:pPr marR="0" algn="ctr" fontAlgn="auto">
              <a:lnSpc>
                <a:spcPct val="150000"/>
              </a:lnSpc>
              <a:spcBef>
                <a:spcPts val="0"/>
              </a:spcBef>
              <a:spcAft>
                <a:spcPts val="0"/>
              </a:spcAft>
              <a:buClrTx/>
              <a:buSzTx/>
              <a:buFontTx/>
              <a:buNone/>
              <a:defRPr/>
            </a:pPr>
            <a:r>
              <a:rPr lang="zh-CN" altLang="en-US" sz="4500" b="1" dirty="0">
                <a:solidFill>
                  <a:srgbClr val="B88F4D"/>
                </a:solidFill>
                <a:latin typeface="宋体" panose="02010600030101010101" pitchFamily="2" charset="-122"/>
                <a:ea typeface="宋体" panose="02010600030101010101" pitchFamily="2" charset="-122"/>
                <a:sym typeface="+mn-ea"/>
              </a:rPr>
              <a:t>学习数模，共享欢乐</a:t>
            </a:r>
            <a:endParaRPr lang="en-US" altLang="zh-CN" sz="4500" b="1" dirty="0">
              <a:solidFill>
                <a:srgbClr val="B88F4D"/>
              </a:solidFill>
              <a:latin typeface="宋体" panose="02010600030101010101" pitchFamily="2" charset="-122"/>
              <a:ea typeface="宋体" panose="02010600030101010101" pitchFamily="2" charset="-122"/>
              <a:sym typeface="+mn-ea"/>
            </a:endParaRPr>
          </a:p>
        </p:txBody>
      </p:sp>
      <p:pic>
        <p:nvPicPr>
          <p:cNvPr id="6" name="图片 5" descr="底图-04">
            <a:extLst>
              <a:ext uri="{FF2B5EF4-FFF2-40B4-BE49-F238E27FC236}">
                <a16:creationId xmlns:a16="http://schemas.microsoft.com/office/drawing/2014/main" id="{BE0CB60D-5243-0623-383A-876C2A5F348F}"/>
              </a:ext>
            </a:extLst>
          </p:cNvPr>
          <p:cNvPicPr>
            <a:picLocks noChangeAspect="1"/>
          </p:cNvPicPr>
          <p:nvPr/>
        </p:nvPicPr>
        <p:blipFill>
          <a:blip r:embed="rId7">
            <a:duotone>
              <a:prstClr val="black"/>
              <a:schemeClr val="accent4">
                <a:tint val="45000"/>
                <a:satMod val="400000"/>
              </a:schemeClr>
            </a:duotone>
          </a:blip>
          <a:srcRect r="4676"/>
          <a:stretch>
            <a:fillRect/>
          </a:stretch>
        </p:blipFill>
        <p:spPr>
          <a:xfrm flipH="1">
            <a:off x="-7145" y="14363"/>
            <a:ext cx="7042684" cy="1670446"/>
          </a:xfrm>
          <a:prstGeom prst="rect">
            <a:avLst/>
          </a:prstGeom>
        </p:spPr>
      </p:pic>
    </p:spTree>
    <p:custDataLst>
      <p:tags r:id="rId1"/>
    </p:custDataLst>
    <p:extLst>
      <p:ext uri="{BB962C8B-B14F-4D97-AF65-F5344CB8AC3E}">
        <p14:creationId xmlns:p14="http://schemas.microsoft.com/office/powerpoint/2010/main" val="40008844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JjOTFmM2U0OTNlMDBmNWY1YTQyNjhhM2Y4ZGQwMWE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43128</TotalTime>
  <Words>9718</Words>
  <Application>Microsoft Macintosh PowerPoint</Application>
  <PresentationFormat>全屏显示(16:9)</PresentationFormat>
  <Paragraphs>783</Paragraphs>
  <Slides>91</Slides>
  <Notes>90</Notes>
  <HiddenSlides>0</HiddenSlides>
  <MMClips>0</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2</vt:i4>
      </vt:variant>
      <vt:variant>
        <vt:lpstr>幻灯片标题</vt:lpstr>
      </vt:variant>
      <vt:variant>
        <vt:i4>91</vt:i4>
      </vt:variant>
    </vt:vector>
  </HeadingPairs>
  <TitlesOfParts>
    <vt:vector size="113" baseType="lpstr">
      <vt:lpstr>-apple-system</vt:lpstr>
      <vt:lpstr>等线</vt:lpstr>
      <vt:lpstr>方正小标宋简体</vt:lpstr>
      <vt:lpstr>华文新魏</vt:lpstr>
      <vt:lpstr>隶书</vt:lpstr>
      <vt:lpstr>宋体</vt:lpstr>
      <vt:lpstr>宋体</vt:lpstr>
      <vt:lpstr>微软雅黑</vt:lpstr>
      <vt:lpstr>FreightSans</vt:lpstr>
      <vt:lpstr>Heiti SC Medium</vt:lpstr>
      <vt:lpstr>Heiti SC Medium</vt:lpstr>
      <vt:lpstr>Arial</vt:lpstr>
      <vt:lpstr>Calibri</vt:lpstr>
      <vt:lpstr>Helvetica Neue</vt:lpstr>
      <vt:lpstr>Menlo</vt:lpstr>
      <vt:lpstr>Times New Roman</vt:lpstr>
      <vt:lpstr>Wingdings</vt:lpstr>
      <vt:lpstr>Office 主题​​</vt:lpstr>
      <vt:lpstr>1_Office 主题​​</vt:lpstr>
      <vt:lpstr>3_Office 主题</vt:lpstr>
      <vt:lpstr>Equation.DSMT4</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范利群</dc:creator>
  <cp:lastModifiedBy>K Z</cp:lastModifiedBy>
  <cp:revision>1415</cp:revision>
  <dcterms:created xsi:type="dcterms:W3CDTF">2019-07-09T19:19:00Z</dcterms:created>
  <dcterms:modified xsi:type="dcterms:W3CDTF">2024-10-17T05:37:02Z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394297376_btnclosed</vt:lpwstr>
  </property>
  <property fmtid="{D5CDD505-2E9C-101B-9397-08002B2CF9AE}" pid="3" name="KSOProductBuildVer">
    <vt:lpwstr>2052-12.1.0.16388</vt:lpwstr>
  </property>
  <property fmtid="{D5CDD505-2E9C-101B-9397-08002B2CF9AE}" pid="4" name="ICV">
    <vt:lpwstr>C0DBDE7E3A2D4F4C84FC7BA13130DBAF_13</vt:lpwstr>
  </property>
</Properties>
</file>